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7"/>
  </p:notesMasterIdLst>
  <p:sldIdLst>
    <p:sldId id="603" r:id="rId2"/>
    <p:sldId id="602" r:id="rId3"/>
    <p:sldId id="625" r:id="rId4"/>
    <p:sldId id="629" r:id="rId5"/>
    <p:sldId id="630" r:id="rId6"/>
    <p:sldId id="637" r:id="rId7"/>
    <p:sldId id="638" r:id="rId8"/>
    <p:sldId id="609" r:id="rId9"/>
    <p:sldId id="628" r:id="rId10"/>
    <p:sldId id="631" r:id="rId11"/>
    <p:sldId id="634" r:id="rId12"/>
    <p:sldId id="507" r:id="rId13"/>
    <p:sldId id="588" r:id="rId14"/>
    <p:sldId id="589" r:id="rId15"/>
    <p:sldId id="592" r:id="rId16"/>
    <p:sldId id="615" r:id="rId17"/>
    <p:sldId id="640" r:id="rId18"/>
    <p:sldId id="508" r:id="rId19"/>
    <p:sldId id="616" r:id="rId20"/>
    <p:sldId id="641" r:id="rId21"/>
    <p:sldId id="511" r:id="rId22"/>
    <p:sldId id="512" r:id="rId23"/>
    <p:sldId id="513" r:id="rId24"/>
    <p:sldId id="643" r:id="rId25"/>
    <p:sldId id="514" r:id="rId26"/>
    <p:sldId id="635" r:id="rId27"/>
    <p:sldId id="516" r:id="rId28"/>
    <p:sldId id="644" r:id="rId29"/>
    <p:sldId id="645" r:id="rId30"/>
    <p:sldId id="636" r:id="rId31"/>
    <p:sldId id="518" r:id="rId32"/>
    <p:sldId id="519" r:id="rId33"/>
    <p:sldId id="520" r:id="rId34"/>
    <p:sldId id="521" r:id="rId35"/>
    <p:sldId id="646" r:id="rId36"/>
    <p:sldId id="522" r:id="rId37"/>
    <p:sldId id="523" r:id="rId38"/>
    <p:sldId id="524" r:id="rId39"/>
    <p:sldId id="525" r:id="rId40"/>
    <p:sldId id="619" r:id="rId41"/>
    <p:sldId id="526" r:id="rId42"/>
    <p:sldId id="527" r:id="rId43"/>
    <p:sldId id="528" r:id="rId44"/>
    <p:sldId id="529" r:id="rId45"/>
    <p:sldId id="530" r:id="rId46"/>
    <p:sldId id="531" r:id="rId47"/>
    <p:sldId id="647" r:id="rId48"/>
    <p:sldId id="648" r:id="rId49"/>
    <p:sldId id="624" r:id="rId50"/>
    <p:sldId id="622" r:id="rId51"/>
    <p:sldId id="623" r:id="rId52"/>
    <p:sldId id="649" r:id="rId53"/>
    <p:sldId id="594" r:id="rId54"/>
    <p:sldId id="595" r:id="rId55"/>
    <p:sldId id="476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FA3EF9"/>
    <a:srgbClr val="F79646"/>
    <a:srgbClr val="FCBAC5"/>
    <a:srgbClr val="F9CF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14" autoAdjust="0"/>
    <p:restoredTop sz="92497" autoAdjust="0"/>
  </p:normalViewPr>
  <p:slideViewPr>
    <p:cSldViewPr>
      <p:cViewPr varScale="1">
        <p:scale>
          <a:sx n="113" d="100"/>
          <a:sy n="113" d="100"/>
        </p:scale>
        <p:origin x="496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43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CA051C-64F0-4573-B882-616D757F8DD4}" type="datetimeFigureOut">
              <a:rPr lang="en-IE" smtClean="0"/>
              <a:t>03/02/2025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E81B23-C832-43C5-9B50-044EE2C12CE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72643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9BE90-ABBD-4931-8E0C-089E0ACACA6B}" type="slidenum">
              <a:rPr lang="en-IE" smtClean="0"/>
              <a:t>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26411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9BE90-ABBD-4931-8E0C-089E0ACACA6B}" type="slidenum">
              <a:rPr lang="en-IE" smtClean="0"/>
              <a:t>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67368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9BE90-ABBD-4931-8E0C-089E0ACACA6B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50063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9BE90-ABBD-4931-8E0C-089E0ACACA6B}" type="slidenum">
              <a:rPr lang="en-IE" smtClean="0"/>
              <a:t>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9648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9BE90-ABBD-4931-8E0C-089E0ACACA6B}" type="slidenum">
              <a:rPr lang="en-IE" smtClean="0"/>
              <a:t>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26929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9BE90-ABBD-4931-8E0C-089E0ACACA6B}" type="slidenum">
              <a:rPr lang="en-IE" smtClean="0"/>
              <a:t>11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55673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81B23-C832-43C5-9B50-044EE2C12CE3}" type="slidenum">
              <a:rPr lang="en-IE" smtClean="0"/>
              <a:pPr/>
              <a:t>32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77223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GB"/>
              <a:t>Objects First with Java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GB"/>
              <a:t>© David J. Barnes and Michael Kölling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EFB4A9-C216-4318-9A34-45445C4F820F}" type="slidenum">
              <a:rPr lang="en-GB"/>
              <a:pPr/>
              <a:t>53</a:t>
            </a:fld>
            <a:endParaRPr lang="en-GB"/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1195388" cy="2746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09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GB"/>
              <a:t>Objects First with Java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GB"/>
              <a:t>© David J. Barnes and Michael Kölling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BA595C-FCB0-4D28-99B8-2337A2EC95C6}" type="slidenum">
              <a:rPr lang="en-GB"/>
              <a:pPr/>
              <a:t>54</a:t>
            </a:fld>
            <a:endParaRPr lang="en-GB"/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1195388" cy="2746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845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46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650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366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9600" y="1447800"/>
            <a:ext cx="10972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578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708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095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785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941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6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7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625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95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5641" y="914401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IE" sz="4000" dirty="0"/>
              <a:t>More on </a:t>
            </a:r>
            <a:r>
              <a:rPr lang="en-IE" sz="4000" dirty="0" err="1"/>
              <a:t>ArrayLists</a:t>
            </a:r>
            <a:endParaRPr lang="en-IE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0456" y="3441413"/>
            <a:ext cx="2019300" cy="1066800"/>
          </a:xfrm>
        </p:spPr>
        <p:txBody>
          <a:bodyPr>
            <a:norm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IE" sz="2400" dirty="0"/>
              <a:t>Produced by: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251841" y="3124200"/>
            <a:ext cx="762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05886" y="2523168"/>
            <a:ext cx="465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(based on Ch. 4, </a:t>
            </a:r>
            <a:r>
              <a:rPr lang="en-GB" sz="1400" dirty="0">
                <a:solidFill>
                  <a:srgbClr val="685345"/>
                </a:solidFill>
                <a:latin typeface="+mj-lt"/>
              </a:rPr>
              <a:t>Objects First with Java - A Practical Introduction using </a:t>
            </a:r>
            <a:r>
              <a:rPr lang="en-GB" sz="1400" dirty="0" err="1">
                <a:solidFill>
                  <a:srgbClr val="685345"/>
                </a:solidFill>
                <a:latin typeface="+mj-lt"/>
              </a:rPr>
              <a:t>BlueJ</a:t>
            </a:r>
            <a:r>
              <a:rPr lang="en-GB" sz="1400" dirty="0">
                <a:solidFill>
                  <a:srgbClr val="685345"/>
                </a:solidFill>
                <a:latin typeface="+mj-lt"/>
              </a:rPr>
              <a:t>, © David J. Barnes, Michael </a:t>
            </a:r>
            <a:r>
              <a:rPr lang="en-GB" sz="1400" dirty="0" err="1">
                <a:solidFill>
                  <a:srgbClr val="685345"/>
                </a:solidFill>
                <a:latin typeface="+mj-lt"/>
              </a:rPr>
              <a:t>Kölling</a:t>
            </a:r>
            <a:r>
              <a:rPr lang="en-GB" sz="1400" dirty="0">
                <a:solidFill>
                  <a:srgbClr val="685345"/>
                </a:solidFill>
                <a:latin typeface="+mj-lt"/>
              </a:rPr>
              <a:t>)</a:t>
            </a:r>
            <a:endParaRPr lang="en-IE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E43A3F-EDEA-4E2F-812F-B9C9A765D6F6}"/>
              </a:ext>
            </a:extLst>
          </p:cNvPr>
          <p:cNvSpPr txBox="1"/>
          <p:nvPr/>
        </p:nvSpPr>
        <p:spPr>
          <a:xfrm>
            <a:off x="4343400" y="3448238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Dr. </a:t>
            </a:r>
            <a:r>
              <a:rPr lang="en-IE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Siobhán</a:t>
            </a:r>
            <a:r>
              <a:rPr lang="en-I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E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Drohan</a:t>
            </a:r>
            <a:endParaRPr lang="en-IE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Ms. </a:t>
            </a:r>
            <a:r>
              <a:rPr lang="en-IE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Mairéad</a:t>
            </a:r>
            <a:r>
              <a:rPr lang="en-I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Meagher</a:t>
            </a:r>
          </a:p>
          <a:p>
            <a:r>
              <a:rPr lang="en-I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Ms Siobhan Roche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BF052C-3557-5C47-1F1F-483864B99984}"/>
              </a:ext>
            </a:extLst>
          </p:cNvPr>
          <p:cNvSpPr txBox="1"/>
          <p:nvPr/>
        </p:nvSpPr>
        <p:spPr>
          <a:xfrm>
            <a:off x="7336971" y="5849826"/>
            <a:ext cx="4072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dirty="0"/>
              <a:t>Department of Computing and Mathematics</a:t>
            </a:r>
          </a:p>
          <a:p>
            <a:r>
              <a:rPr lang="en-IE" sz="1600" dirty="0"/>
              <a:t>http://www.setu.ie/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571EEAC-16EC-977A-0067-A7D6814DD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1" y="5501441"/>
            <a:ext cx="2286000" cy="128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922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1" y="4555056"/>
            <a:ext cx="5174047" cy="1723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600" dirty="0"/>
              <a:t>Product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8" y="4555056"/>
            <a:ext cx="2537450" cy="1723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No changes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65425" y="1322611"/>
            <a:ext cx="1682850" cy="168284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0253" y="2707205"/>
            <a:ext cx="721796" cy="7217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8375" y="2603244"/>
            <a:ext cx="220271" cy="22027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3087" y="0"/>
            <a:ext cx="4814914" cy="3429000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03834" y="4776880"/>
            <a:ext cx="0" cy="130302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421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E6AF8B-5811-487C-98AB-286B6F721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524001"/>
            <a:ext cx="5181601" cy="5198931"/>
          </a:xfrm>
          <a:prstGeom prst="rect">
            <a:avLst/>
          </a:prstGeom>
          <a:ln w="41275">
            <a:solidFill>
              <a:schemeClr val="tx1"/>
            </a:solidFill>
          </a:ln>
        </p:spPr>
      </p:pic>
      <p:sp>
        <p:nvSpPr>
          <p:cNvPr id="16" name="Rectangle 15"/>
          <p:cNvSpPr/>
          <p:nvPr/>
        </p:nvSpPr>
        <p:spPr>
          <a:xfrm>
            <a:off x="5943599" y="2209800"/>
            <a:ext cx="4368729" cy="1371600"/>
          </a:xfrm>
          <a:prstGeom prst="rect">
            <a:avLst/>
          </a:prstGeom>
          <a:noFill/>
          <a:ln w="44450">
            <a:solidFill>
              <a:srgbClr val="FCBA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7" name="Rectangle 16"/>
          <p:cNvSpPr/>
          <p:nvPr/>
        </p:nvSpPr>
        <p:spPr>
          <a:xfrm>
            <a:off x="5943602" y="3657600"/>
            <a:ext cx="4368726" cy="1295400"/>
          </a:xfrm>
          <a:prstGeom prst="rect">
            <a:avLst/>
          </a:prstGeom>
          <a:noFill/>
          <a:ln w="44450">
            <a:solidFill>
              <a:srgbClr val="FCBA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4" name="Rectangle 23"/>
          <p:cNvSpPr/>
          <p:nvPr/>
        </p:nvSpPr>
        <p:spPr>
          <a:xfrm>
            <a:off x="5943601" y="5373862"/>
            <a:ext cx="4368726" cy="1295400"/>
          </a:xfrm>
          <a:prstGeom prst="rect">
            <a:avLst/>
          </a:prstGeom>
          <a:noFill/>
          <a:ln w="44450">
            <a:solidFill>
              <a:srgbClr val="F9CF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2" name="TextBox 21"/>
          <p:cNvSpPr txBox="1"/>
          <p:nvPr/>
        </p:nvSpPr>
        <p:spPr>
          <a:xfrm>
            <a:off x="1859055" y="1748136"/>
            <a:ext cx="3093945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400" b="1" dirty="0"/>
              <a:t>Constructor</a:t>
            </a:r>
            <a:r>
              <a:rPr lang="en-IE" sz="2400" dirty="0"/>
              <a:t> </a:t>
            </a:r>
          </a:p>
        </p:txBody>
      </p:sp>
      <p:cxnSp>
        <p:nvCxnSpPr>
          <p:cNvPr id="23" name="Straight Arrow Connector 22"/>
          <p:cNvCxnSpPr>
            <a:cxnSpLocks/>
          </p:cNvCxnSpPr>
          <p:nvPr/>
        </p:nvCxnSpPr>
        <p:spPr>
          <a:xfrm flipV="1">
            <a:off x="4953000" y="2028912"/>
            <a:ext cx="984775" cy="28488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889535" y="2664768"/>
            <a:ext cx="3093945" cy="461665"/>
          </a:xfrm>
          <a:prstGeom prst="rect">
            <a:avLst/>
          </a:prstGeom>
          <a:solidFill>
            <a:srgbClr val="FCBAC5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400" b="1" dirty="0"/>
              <a:t>getters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859055" y="4074468"/>
            <a:ext cx="3093945" cy="461665"/>
          </a:xfrm>
          <a:prstGeom prst="rect">
            <a:avLst/>
          </a:prstGeom>
          <a:solidFill>
            <a:srgbClr val="FCBAC5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/>
            </a:lvl1pPr>
          </a:lstStyle>
          <a:p>
            <a:r>
              <a:rPr lang="en-IE" dirty="0"/>
              <a:t>setters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828575" y="4953001"/>
            <a:ext cx="3093945" cy="461665"/>
          </a:xfrm>
          <a:prstGeom prst="rect">
            <a:avLst/>
          </a:prstGeom>
          <a:solidFill>
            <a:srgbClr val="FCBAC5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/>
            </a:lvl1pPr>
          </a:lstStyle>
          <a:p>
            <a:r>
              <a:rPr lang="en-IE" dirty="0" err="1"/>
              <a:t>toString</a:t>
            </a:r>
            <a:endParaRPr lang="en-IE" dirty="0"/>
          </a:p>
        </p:txBody>
      </p:sp>
      <p:sp>
        <p:nvSpPr>
          <p:cNvPr id="30" name="TextBox 29"/>
          <p:cNvSpPr txBox="1"/>
          <p:nvPr/>
        </p:nvSpPr>
        <p:spPr>
          <a:xfrm>
            <a:off x="1859054" y="5831534"/>
            <a:ext cx="3093945" cy="461665"/>
          </a:xfrm>
          <a:prstGeom prst="rect">
            <a:avLst/>
          </a:prstGeom>
          <a:solidFill>
            <a:srgbClr val="F9CF8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400" b="1"/>
              <a:t>fields</a:t>
            </a:r>
            <a:endParaRPr lang="en-IE" sz="2400" dirty="0"/>
          </a:p>
        </p:txBody>
      </p:sp>
      <p:sp>
        <p:nvSpPr>
          <p:cNvPr id="31" name="Rectangle 30"/>
          <p:cNvSpPr/>
          <p:nvPr/>
        </p:nvSpPr>
        <p:spPr>
          <a:xfrm>
            <a:off x="5937775" y="1887669"/>
            <a:ext cx="4368729" cy="268463"/>
          </a:xfrm>
          <a:prstGeom prst="rect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2" name="Rectangle 31"/>
          <p:cNvSpPr/>
          <p:nvPr/>
        </p:nvSpPr>
        <p:spPr>
          <a:xfrm>
            <a:off x="5937774" y="5029200"/>
            <a:ext cx="4368726" cy="290994"/>
          </a:xfrm>
          <a:prstGeom prst="rect">
            <a:avLst/>
          </a:prstGeom>
          <a:noFill/>
          <a:ln w="44450">
            <a:solidFill>
              <a:srgbClr val="FCBA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33" name="Straight Arrow Connector 32"/>
          <p:cNvCxnSpPr>
            <a:cxnSpLocks/>
          </p:cNvCxnSpPr>
          <p:nvPr/>
        </p:nvCxnSpPr>
        <p:spPr>
          <a:xfrm flipV="1">
            <a:off x="4869178" y="2907031"/>
            <a:ext cx="1068596" cy="38515"/>
          </a:xfrm>
          <a:prstGeom prst="straightConnector1">
            <a:avLst/>
          </a:prstGeom>
          <a:ln w="28575">
            <a:solidFill>
              <a:srgbClr val="FCBAC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</p:cNvCxnSpPr>
          <p:nvPr/>
        </p:nvCxnSpPr>
        <p:spPr>
          <a:xfrm flipV="1">
            <a:off x="4922519" y="4293455"/>
            <a:ext cx="1068596" cy="38515"/>
          </a:xfrm>
          <a:prstGeom prst="straightConnector1">
            <a:avLst/>
          </a:prstGeom>
          <a:ln w="28575">
            <a:solidFill>
              <a:srgbClr val="FCBAC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</p:cNvCxnSpPr>
          <p:nvPr/>
        </p:nvCxnSpPr>
        <p:spPr>
          <a:xfrm flipV="1">
            <a:off x="4906381" y="5168386"/>
            <a:ext cx="1068596" cy="38515"/>
          </a:xfrm>
          <a:prstGeom prst="straightConnector1">
            <a:avLst/>
          </a:prstGeom>
          <a:ln w="28575">
            <a:solidFill>
              <a:srgbClr val="FCBAC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</p:cNvCxnSpPr>
          <p:nvPr/>
        </p:nvCxnSpPr>
        <p:spPr>
          <a:xfrm flipV="1">
            <a:off x="4922519" y="6082367"/>
            <a:ext cx="1068596" cy="38515"/>
          </a:xfrm>
          <a:prstGeom prst="straightConnector1">
            <a:avLst/>
          </a:prstGeom>
          <a:ln w="28575">
            <a:solidFill>
              <a:srgbClr val="F9CF8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4">
            <a:extLst>
              <a:ext uri="{FF2B5EF4-FFF2-40B4-BE49-F238E27FC236}">
                <a16:creationId xmlns:a16="http://schemas.microsoft.com/office/drawing/2014/main" id="{A12DB9AD-7053-4563-A966-C7E8012E18DC}"/>
              </a:ext>
            </a:extLst>
          </p:cNvPr>
          <p:cNvSpPr/>
          <p:nvPr/>
        </p:nvSpPr>
        <p:spPr>
          <a:xfrm>
            <a:off x="1981200" y="304800"/>
            <a:ext cx="1981200" cy="838200"/>
          </a:xfrm>
          <a:prstGeom prst="roundRect">
            <a:avLst/>
          </a:prstGeom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/>
              <a:t>Product</a:t>
            </a:r>
          </a:p>
        </p:txBody>
      </p:sp>
    </p:spTree>
    <p:extLst>
      <p:ext uri="{BB962C8B-B14F-4D97-AF65-F5344CB8AC3E}">
        <p14:creationId xmlns:p14="http://schemas.microsoft.com/office/powerpoint/2010/main" val="141936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4" grpId="0" animBg="1"/>
      <p:bldP spid="22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5486400" y="304801"/>
            <a:ext cx="4724400" cy="9541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2800" dirty="0"/>
              <a:t>Our Product class contains </a:t>
            </a:r>
            <a:br>
              <a:rPr lang="en-GB" sz="2800" dirty="0"/>
            </a:br>
            <a:r>
              <a:rPr lang="en-GB" sz="2800" dirty="0"/>
              <a:t>four fields - instance variables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555DCB-0511-4395-B8F5-F6634DFB6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1" y="2438400"/>
            <a:ext cx="6935651" cy="23574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: Rounded Corners 4">
            <a:extLst>
              <a:ext uri="{FF2B5EF4-FFF2-40B4-BE49-F238E27FC236}">
                <a16:creationId xmlns:a16="http://schemas.microsoft.com/office/drawing/2014/main" id="{33629843-2ECA-4B6E-8B60-21B5344BAEC2}"/>
              </a:ext>
            </a:extLst>
          </p:cNvPr>
          <p:cNvSpPr/>
          <p:nvPr/>
        </p:nvSpPr>
        <p:spPr>
          <a:xfrm>
            <a:off x="1981200" y="304800"/>
            <a:ext cx="1981200" cy="838200"/>
          </a:xfrm>
          <a:prstGeom prst="roundRect">
            <a:avLst/>
          </a:prstGeom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/>
              <a:t>Product</a:t>
            </a:r>
          </a:p>
        </p:txBody>
      </p:sp>
    </p:spTree>
    <p:extLst>
      <p:ext uri="{BB962C8B-B14F-4D97-AF65-F5344CB8AC3E}">
        <p14:creationId xmlns:p14="http://schemas.microsoft.com/office/powerpoint/2010/main" val="340759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562600" y="152401"/>
            <a:ext cx="4876800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2400" dirty="0"/>
              <a:t>The </a:t>
            </a:r>
            <a:r>
              <a:rPr lang="en-GB" sz="2400" b="1" dirty="0"/>
              <a:t>constructor</a:t>
            </a:r>
            <a:r>
              <a:rPr lang="en-GB" sz="2400" dirty="0"/>
              <a:t> uses the data </a:t>
            </a:r>
            <a:br>
              <a:rPr lang="en-GB" sz="2400" dirty="0"/>
            </a:br>
            <a:r>
              <a:rPr lang="en-GB" sz="2400" dirty="0"/>
              <a:t>passed in the four parameters </a:t>
            </a:r>
          </a:p>
          <a:p>
            <a:pPr algn="ctr"/>
            <a:r>
              <a:rPr lang="en-GB" sz="2400" dirty="0"/>
              <a:t>to update the instance fields.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80B176-85D2-4D1C-A6CB-C2E86004D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592422"/>
            <a:ext cx="8991600" cy="164527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Straight Arrow Connector 9"/>
          <p:cNvCxnSpPr>
            <a:cxnSpLocks/>
          </p:cNvCxnSpPr>
          <p:nvPr/>
        </p:nvCxnSpPr>
        <p:spPr>
          <a:xfrm>
            <a:off x="4267200" y="2895600"/>
            <a:ext cx="0" cy="228600"/>
          </a:xfrm>
          <a:prstGeom prst="straightConnector1">
            <a:avLst/>
          </a:prstGeom>
          <a:ln w="28575">
            <a:solidFill>
              <a:srgbClr val="F9CF8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>
          <a:xfrm flipH="1">
            <a:off x="4724400" y="2895600"/>
            <a:ext cx="838200" cy="533400"/>
          </a:xfrm>
          <a:prstGeom prst="straightConnector1">
            <a:avLst/>
          </a:prstGeom>
          <a:ln w="28575">
            <a:solidFill>
              <a:srgbClr val="F9CF8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</p:cNvCxnSpPr>
          <p:nvPr/>
        </p:nvCxnSpPr>
        <p:spPr>
          <a:xfrm flipH="1">
            <a:off x="4267200" y="2857500"/>
            <a:ext cx="3124200" cy="800100"/>
          </a:xfrm>
          <a:prstGeom prst="straightConnector1">
            <a:avLst/>
          </a:prstGeom>
          <a:ln w="28575">
            <a:solidFill>
              <a:srgbClr val="F9CF8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</p:cNvCxnSpPr>
          <p:nvPr/>
        </p:nvCxnSpPr>
        <p:spPr>
          <a:xfrm flipH="1">
            <a:off x="6477000" y="2895600"/>
            <a:ext cx="2590800" cy="914400"/>
          </a:xfrm>
          <a:prstGeom prst="straightConnector1">
            <a:avLst/>
          </a:prstGeom>
          <a:ln w="28575">
            <a:solidFill>
              <a:srgbClr val="F9CF8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853739" y="5746816"/>
            <a:ext cx="5385261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2400" dirty="0"/>
              <a:t>Name Overloading using keyword </a:t>
            </a:r>
            <a:r>
              <a:rPr lang="en-GB" sz="2400" b="1" i="1" dirty="0"/>
              <a:t>this.</a:t>
            </a:r>
          </a:p>
        </p:txBody>
      </p:sp>
      <p:cxnSp>
        <p:nvCxnSpPr>
          <p:cNvPr id="22" name="Straight Arrow Connector 21"/>
          <p:cNvCxnSpPr>
            <a:cxnSpLocks/>
          </p:cNvCxnSpPr>
          <p:nvPr/>
        </p:nvCxnSpPr>
        <p:spPr>
          <a:xfrm flipH="1" flipV="1">
            <a:off x="2286000" y="3962400"/>
            <a:ext cx="228600" cy="178441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4">
            <a:extLst>
              <a:ext uri="{FF2B5EF4-FFF2-40B4-BE49-F238E27FC236}">
                <a16:creationId xmlns:a16="http://schemas.microsoft.com/office/drawing/2014/main" id="{97CEB109-CC66-400F-9AE8-7FE36952AD4E}"/>
              </a:ext>
            </a:extLst>
          </p:cNvPr>
          <p:cNvSpPr/>
          <p:nvPr/>
        </p:nvSpPr>
        <p:spPr>
          <a:xfrm>
            <a:off x="1981200" y="304800"/>
            <a:ext cx="1981200" cy="838200"/>
          </a:xfrm>
          <a:prstGeom prst="roundRect">
            <a:avLst/>
          </a:prstGeom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/>
              <a:t>Product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350A79-ECBC-737A-AF51-56905282C74E}"/>
              </a:ext>
            </a:extLst>
          </p:cNvPr>
          <p:cNvSpPr txBox="1"/>
          <p:nvPr/>
        </p:nvSpPr>
        <p:spPr>
          <a:xfrm>
            <a:off x="7848600" y="4648200"/>
            <a:ext cx="2743200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Note : we are omitting validation to simplify the example </a:t>
            </a:r>
          </a:p>
        </p:txBody>
      </p:sp>
    </p:spTree>
    <p:extLst>
      <p:ext uri="{BB962C8B-B14F-4D97-AF65-F5344CB8AC3E}">
        <p14:creationId xmlns:p14="http://schemas.microsoft.com/office/powerpoint/2010/main" val="292058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638801" y="228600"/>
            <a:ext cx="4589243" cy="10772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3200" dirty="0"/>
              <a:t>The class has </a:t>
            </a:r>
            <a:r>
              <a:rPr lang="en-GB" sz="3200" b="1" dirty="0"/>
              <a:t>get</a:t>
            </a:r>
            <a:r>
              <a:rPr lang="en-GB" sz="3200" dirty="0"/>
              <a:t>ters </a:t>
            </a:r>
            <a:br>
              <a:rPr lang="en-GB" sz="3200" dirty="0"/>
            </a:br>
            <a:r>
              <a:rPr lang="en-GB" sz="3200" dirty="0"/>
              <a:t>for each instance field.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928971D-F98F-4437-AB70-00CC71CB8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1600201"/>
            <a:ext cx="5836854" cy="5078313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getProductName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productName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double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getUnitCost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unitCost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altLang="en-US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getProductCode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productCode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altLang="en-US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isInCurrentProductLine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inCurrentProductLine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400" dirty="0">
              <a:latin typeface="Arial" panose="020B0604020202020204" pitchFamily="34" charset="0"/>
            </a:endParaRPr>
          </a:p>
        </p:txBody>
      </p:sp>
      <p:sp>
        <p:nvSpPr>
          <p:cNvPr id="11" name="Rectangle: Rounded Corners 4">
            <a:extLst>
              <a:ext uri="{FF2B5EF4-FFF2-40B4-BE49-F238E27FC236}">
                <a16:creationId xmlns:a16="http://schemas.microsoft.com/office/drawing/2014/main" id="{41538FB6-EFDC-44D2-9E35-2DB83FA33172}"/>
              </a:ext>
            </a:extLst>
          </p:cNvPr>
          <p:cNvSpPr/>
          <p:nvPr/>
        </p:nvSpPr>
        <p:spPr>
          <a:xfrm>
            <a:off x="1981200" y="304800"/>
            <a:ext cx="1981200" cy="838200"/>
          </a:xfrm>
          <a:prstGeom prst="roundRect">
            <a:avLst/>
          </a:prstGeom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/>
              <a:t>Product</a:t>
            </a:r>
          </a:p>
        </p:txBody>
      </p:sp>
    </p:spTree>
    <p:extLst>
      <p:ext uri="{BB962C8B-B14F-4D97-AF65-F5344CB8AC3E}">
        <p14:creationId xmlns:p14="http://schemas.microsoft.com/office/powerpoint/2010/main" val="176092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638801" y="228600"/>
            <a:ext cx="4589243" cy="10772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3200" dirty="0"/>
              <a:t>The class has </a:t>
            </a:r>
            <a:r>
              <a:rPr lang="en-GB" sz="3200" b="1" dirty="0"/>
              <a:t>set</a:t>
            </a:r>
            <a:r>
              <a:rPr lang="en-GB" sz="3200" dirty="0"/>
              <a:t>ters </a:t>
            </a:r>
            <a:br>
              <a:rPr lang="en-GB" sz="3200" dirty="0"/>
            </a:br>
            <a:r>
              <a:rPr lang="en-GB" sz="3200" dirty="0"/>
              <a:t>for each instance field.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1EF382C-EDF8-4336-A67B-0939512C0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6788" y="2166778"/>
            <a:ext cx="8454559" cy="4401205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setProductCode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productCode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productCode</a:t>
            </a:r>
            <a:r>
              <a:rPr lang="en-US" altLang="en-US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productCode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setProductName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productName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productName</a:t>
            </a:r>
            <a:r>
              <a:rPr lang="en-US" altLang="en-US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productName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setUnitCost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unitCost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unitCost</a:t>
            </a:r>
            <a:r>
              <a:rPr lang="en-US" altLang="en-US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unitCost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setInCurrentProductLine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inCurrentProductLine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inCurrentProductLine</a:t>
            </a:r>
            <a:r>
              <a:rPr lang="en-US" altLang="en-US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inCurrentProductLine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11" name="Rectangle: Rounded Corners 4">
            <a:extLst>
              <a:ext uri="{FF2B5EF4-FFF2-40B4-BE49-F238E27FC236}">
                <a16:creationId xmlns:a16="http://schemas.microsoft.com/office/drawing/2014/main" id="{5935DFCC-DBFF-4CC6-B5DF-FBC00D027974}"/>
              </a:ext>
            </a:extLst>
          </p:cNvPr>
          <p:cNvSpPr/>
          <p:nvPr/>
        </p:nvSpPr>
        <p:spPr>
          <a:xfrm>
            <a:off x="1981200" y="304800"/>
            <a:ext cx="1981200" cy="838200"/>
          </a:xfrm>
          <a:prstGeom prst="roundRect">
            <a:avLst/>
          </a:prstGeom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/>
              <a:t>Product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A7D702-9F63-A014-AA41-6F764581BEC1}"/>
              </a:ext>
            </a:extLst>
          </p:cNvPr>
          <p:cNvSpPr txBox="1"/>
          <p:nvPr/>
        </p:nvSpPr>
        <p:spPr>
          <a:xfrm>
            <a:off x="8458200" y="2795861"/>
            <a:ext cx="3276600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Note : Again,  we are omitting validation to simplify the example </a:t>
            </a:r>
          </a:p>
        </p:txBody>
      </p:sp>
    </p:spTree>
    <p:extLst>
      <p:ext uri="{BB962C8B-B14F-4D97-AF65-F5344CB8AC3E}">
        <p14:creationId xmlns:p14="http://schemas.microsoft.com/office/powerpoint/2010/main" val="1404850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37240F-8AF8-4DFE-9854-9BEFAD278AB7}"/>
              </a:ext>
            </a:extLst>
          </p:cNvPr>
          <p:cNvSpPr/>
          <p:nvPr/>
        </p:nvSpPr>
        <p:spPr>
          <a:xfrm>
            <a:off x="5181600" y="152400"/>
            <a:ext cx="5257800" cy="15696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2400" dirty="0"/>
              <a:t>The class has a </a:t>
            </a:r>
            <a:r>
              <a:rPr lang="en-GB" sz="2400" b="1" dirty="0"/>
              <a:t>toString</a:t>
            </a:r>
            <a:r>
              <a:rPr lang="en-GB" sz="2400" dirty="0"/>
              <a:t> method </a:t>
            </a:r>
          </a:p>
          <a:p>
            <a:pPr algn="ctr"/>
            <a:r>
              <a:rPr lang="en-GB" sz="2400" dirty="0"/>
              <a:t>to return a String </a:t>
            </a:r>
          </a:p>
          <a:p>
            <a:pPr algn="ctr"/>
            <a:r>
              <a:rPr lang="en-GB" sz="2400" dirty="0"/>
              <a:t>containing a user-friendly representation of the object state.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14C81D-ED08-4F74-87B8-E24AE8443180}"/>
              </a:ext>
            </a:extLst>
          </p:cNvPr>
          <p:cNvSpPr/>
          <p:nvPr/>
        </p:nvSpPr>
        <p:spPr>
          <a:xfrm>
            <a:off x="2133600" y="5350356"/>
            <a:ext cx="8001000" cy="10772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3200" dirty="0"/>
              <a:t>We will call this method from the </a:t>
            </a:r>
            <a:r>
              <a:rPr lang="en-GB" sz="3200" b="1" dirty="0">
                <a:solidFill>
                  <a:srgbClr val="FA3EF9"/>
                </a:solidFill>
              </a:rPr>
              <a:t>Store</a:t>
            </a:r>
            <a:r>
              <a:rPr lang="en-GB" sz="3200" dirty="0">
                <a:solidFill>
                  <a:srgbClr val="FA3EF9"/>
                </a:solidFill>
              </a:rPr>
              <a:t> </a:t>
            </a:r>
            <a:r>
              <a:rPr lang="en-GB" sz="3200" dirty="0"/>
              <a:t>class that we will construct over the next few slides.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039499B6-2BFB-459E-809C-5FA154DA09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3623" y="2402507"/>
            <a:ext cx="8701421" cy="2431435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"Product description: "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productName</a:t>
            </a:r>
            <a:br>
              <a:rPr lang="en-US" altLang="en-US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product code: "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productCode</a:t>
            </a:r>
            <a:br>
              <a:rPr lang="en-US" altLang="en-US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unit cost: "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unitCost</a:t>
            </a:r>
            <a:br>
              <a:rPr lang="en-US" altLang="en-US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currently in product line: "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inCurrentProductLine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13" name="Rectangle: Rounded Corners 4">
            <a:extLst>
              <a:ext uri="{FF2B5EF4-FFF2-40B4-BE49-F238E27FC236}">
                <a16:creationId xmlns:a16="http://schemas.microsoft.com/office/drawing/2014/main" id="{DAA7EC12-7766-4117-A20C-536E5189EB90}"/>
              </a:ext>
            </a:extLst>
          </p:cNvPr>
          <p:cNvSpPr/>
          <p:nvPr/>
        </p:nvSpPr>
        <p:spPr>
          <a:xfrm>
            <a:off x="1981200" y="304800"/>
            <a:ext cx="1981200" cy="838200"/>
          </a:xfrm>
          <a:prstGeom prst="roundRect">
            <a:avLst/>
          </a:prstGeom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/>
              <a:t>Product</a:t>
            </a:r>
          </a:p>
        </p:txBody>
      </p:sp>
    </p:spTree>
    <p:extLst>
      <p:ext uri="{BB962C8B-B14F-4D97-AF65-F5344CB8AC3E}">
        <p14:creationId xmlns:p14="http://schemas.microsoft.com/office/powerpoint/2010/main" val="3994890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1" y="4555056"/>
            <a:ext cx="5174047" cy="1723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600" dirty="0"/>
              <a:t>Store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8" y="4555056"/>
            <a:ext cx="2834615" cy="1723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IE" sz="2400" dirty="0">
                <a:solidFill>
                  <a:schemeClr val="tx1"/>
                </a:solidFill>
              </a:rPr>
              <a:t>Refactor to an </a:t>
            </a:r>
            <a:r>
              <a:rPr lang="en-IE" sz="2400" b="1" dirty="0" err="1">
                <a:solidFill>
                  <a:schemeClr val="tx1"/>
                </a:solidFill>
              </a:rPr>
              <a:t>ArrayList</a:t>
            </a:r>
            <a:r>
              <a:rPr lang="en-IE" sz="2400" b="1" dirty="0">
                <a:solidFill>
                  <a:schemeClr val="tx1"/>
                </a:solidFill>
              </a:rPr>
              <a:t> of Product </a:t>
            </a:r>
            <a:r>
              <a:rPr lang="en-IE" sz="2400" dirty="0">
                <a:solidFill>
                  <a:schemeClr val="tx1"/>
                </a:solidFill>
              </a:rPr>
              <a:t>from storing Products in an array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65425" y="1322611"/>
            <a:ext cx="1682850" cy="168284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0253" y="2707205"/>
            <a:ext cx="721796" cy="7217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8375" y="2603244"/>
            <a:ext cx="220271" cy="22027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3087" y="0"/>
            <a:ext cx="4814914" cy="3429000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03834" y="4776880"/>
            <a:ext cx="0" cy="130302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586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BFED93-D689-4F90-98CD-1D6E90C96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327" y="1006948"/>
            <a:ext cx="6705599" cy="50106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2A054C1-33CC-4C1E-8322-FBD58ACACEF3}"/>
              </a:ext>
            </a:extLst>
          </p:cNvPr>
          <p:cNvSpPr/>
          <p:nvPr/>
        </p:nvSpPr>
        <p:spPr>
          <a:xfrm>
            <a:off x="8077200" y="228600"/>
            <a:ext cx="2318446" cy="607356"/>
          </a:xfrm>
          <a:prstGeom prst="roundRect">
            <a:avLst/>
          </a:prstGeom>
          <a:solidFill>
            <a:srgbClr val="FA3EF9"/>
          </a:solidFill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  <p:sp>
        <p:nvSpPr>
          <p:cNvPr id="9" name="Rectangle 8"/>
          <p:cNvSpPr/>
          <p:nvPr/>
        </p:nvSpPr>
        <p:spPr>
          <a:xfrm>
            <a:off x="4072013" y="5474425"/>
            <a:ext cx="5473806" cy="538730"/>
          </a:xfrm>
          <a:prstGeom prst="rect">
            <a:avLst/>
          </a:prstGeom>
          <a:noFill/>
          <a:ln w="44450">
            <a:solidFill>
              <a:srgbClr val="F9CF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TextBox 9"/>
          <p:cNvSpPr txBox="1"/>
          <p:nvPr/>
        </p:nvSpPr>
        <p:spPr>
          <a:xfrm>
            <a:off x="1614814" y="5541749"/>
            <a:ext cx="1546972" cy="461665"/>
          </a:xfrm>
          <a:prstGeom prst="rect">
            <a:avLst/>
          </a:prstGeom>
          <a:solidFill>
            <a:srgbClr val="F9CF8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400" b="1"/>
              <a:t>1 field</a:t>
            </a:r>
            <a:endParaRPr lang="en-IE" sz="2400" dirty="0"/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 flipV="1">
            <a:off x="3161785" y="5715001"/>
            <a:ext cx="871688" cy="57581"/>
          </a:xfrm>
          <a:prstGeom prst="straightConnector1">
            <a:avLst/>
          </a:prstGeom>
          <a:ln w="28575">
            <a:solidFill>
              <a:srgbClr val="F9CF8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14813" y="1551330"/>
            <a:ext cx="1830542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400" b="1" dirty="0"/>
              <a:t>Constructor</a:t>
            </a:r>
            <a:r>
              <a:rPr lang="en-IE" sz="2400" dirty="0"/>
              <a:t> </a:t>
            </a:r>
          </a:p>
        </p:txBody>
      </p:sp>
      <p:cxnSp>
        <p:nvCxnSpPr>
          <p:cNvPr id="13" name="Straight Arrow Connector 12"/>
          <p:cNvCxnSpPr>
            <a:cxnSpLocks/>
            <a:endCxn id="14" idx="1"/>
          </p:cNvCxnSpPr>
          <p:nvPr/>
        </p:nvCxnSpPr>
        <p:spPr>
          <a:xfrm flipV="1">
            <a:off x="3161785" y="1782163"/>
            <a:ext cx="910228" cy="102505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072013" y="1551330"/>
            <a:ext cx="3898774" cy="461665"/>
          </a:xfrm>
          <a:prstGeom prst="rect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7" name="Rectangle 16"/>
          <p:cNvSpPr/>
          <p:nvPr/>
        </p:nvSpPr>
        <p:spPr>
          <a:xfrm>
            <a:off x="4072013" y="2089668"/>
            <a:ext cx="6217220" cy="3360838"/>
          </a:xfrm>
          <a:prstGeom prst="rect">
            <a:avLst/>
          </a:prstGeom>
          <a:noFill/>
          <a:ln w="44450">
            <a:solidFill>
              <a:srgbClr val="FCBA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8" name="TextBox 17"/>
          <p:cNvSpPr txBox="1"/>
          <p:nvPr/>
        </p:nvSpPr>
        <p:spPr>
          <a:xfrm>
            <a:off x="1614814" y="3566373"/>
            <a:ext cx="1830542" cy="461665"/>
          </a:xfrm>
          <a:prstGeom prst="rect">
            <a:avLst/>
          </a:prstGeom>
          <a:solidFill>
            <a:srgbClr val="FCBAC5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400" b="1" dirty="0"/>
              <a:t>methods</a:t>
            </a:r>
            <a:endParaRPr lang="en-IE" sz="2400" dirty="0"/>
          </a:p>
        </p:txBody>
      </p:sp>
      <p:cxnSp>
        <p:nvCxnSpPr>
          <p:cNvPr id="19" name="Straight Arrow Connector 18"/>
          <p:cNvCxnSpPr>
            <a:cxnSpLocks/>
          </p:cNvCxnSpPr>
          <p:nvPr/>
        </p:nvCxnSpPr>
        <p:spPr>
          <a:xfrm flipV="1">
            <a:off x="2964877" y="3761319"/>
            <a:ext cx="1068596" cy="38515"/>
          </a:xfrm>
          <a:prstGeom prst="straightConnector1">
            <a:avLst/>
          </a:prstGeom>
          <a:ln w="28575">
            <a:solidFill>
              <a:srgbClr val="FCBAC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400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4" grpId="0" animBg="1"/>
      <p:bldP spid="17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b="1" dirty="0"/>
              <a:t>Fields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81200" y="1600201"/>
            <a:ext cx="8490646" cy="4525963"/>
          </a:xfrm>
        </p:spPr>
        <p:txBody>
          <a:bodyPr>
            <a:normAutofit/>
          </a:bodyPr>
          <a:lstStyle/>
          <a:p>
            <a:r>
              <a:rPr lang="en-IE" dirty="0"/>
              <a:t>The Store class now has just one field called </a:t>
            </a:r>
            <a:r>
              <a:rPr lang="en-IE" b="1" dirty="0"/>
              <a:t>products</a:t>
            </a:r>
          </a:p>
          <a:p>
            <a:pPr lvl="1"/>
            <a:r>
              <a:rPr lang="en-IE" dirty="0"/>
              <a:t>an </a:t>
            </a:r>
            <a:r>
              <a:rPr lang="en-IE" b="1" dirty="0" err="1"/>
              <a:t>ArrayList</a:t>
            </a:r>
            <a:r>
              <a:rPr lang="en-IE" b="1" dirty="0"/>
              <a:t> of Product</a:t>
            </a:r>
            <a:r>
              <a:rPr lang="en-IE" dirty="0"/>
              <a:t>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BFED93-D689-4F90-98CD-1D6E90C965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403"/>
          <a:stretch/>
        </p:blipFill>
        <p:spPr>
          <a:xfrm>
            <a:off x="2122969" y="3790712"/>
            <a:ext cx="6705599" cy="5810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6912A91-5BD3-4AAD-AC5C-CEC9E70757FF}"/>
              </a:ext>
            </a:extLst>
          </p:cNvPr>
          <p:cNvSpPr/>
          <p:nvPr/>
        </p:nvSpPr>
        <p:spPr>
          <a:xfrm>
            <a:off x="8077200" y="228600"/>
            <a:ext cx="2318446" cy="607356"/>
          </a:xfrm>
          <a:prstGeom prst="roundRect">
            <a:avLst/>
          </a:prstGeom>
          <a:solidFill>
            <a:srgbClr val="FA3EF9"/>
          </a:solidFill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497316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Topic list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Grouping Objects </a:t>
            </a:r>
          </a:p>
          <a:p>
            <a:pPr lvl="1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Developing a basic personal notebook project using Collections e.g.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</a:rPr>
              <a:t>ArrayList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Indexing within Collections</a:t>
            </a:r>
          </a:p>
          <a:p>
            <a:pPr lvl="1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Retrieval and removal of objects </a:t>
            </a:r>
          </a:p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Generic classes e.g.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</a:rPr>
              <a:t>ArrayList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Iteration</a:t>
            </a:r>
          </a:p>
          <a:p>
            <a:pPr lvl="1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Using the for loop</a:t>
            </a:r>
          </a:p>
          <a:p>
            <a:pPr lvl="1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Using the while loop</a:t>
            </a:r>
          </a:p>
          <a:p>
            <a:pPr lvl="1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Using the for each loop</a:t>
            </a:r>
          </a:p>
          <a:p>
            <a:r>
              <a:rPr lang="en-IE" dirty="0"/>
              <a:t>Shop</a:t>
            </a:r>
            <a:r>
              <a:rPr lang="en-IE" b="1" dirty="0"/>
              <a:t>V3.0</a:t>
            </a:r>
            <a:r>
              <a:rPr lang="en-IE" dirty="0"/>
              <a:t> – use an </a:t>
            </a:r>
            <a:r>
              <a:rPr lang="en-IE" b="1" dirty="0" err="1"/>
              <a:t>ArrayList</a:t>
            </a:r>
            <a:r>
              <a:rPr lang="en-IE" b="1" dirty="0"/>
              <a:t> of Products </a:t>
            </a:r>
            <a:br>
              <a:rPr lang="en-IE" b="1" dirty="0"/>
            </a:br>
            <a:r>
              <a:rPr lang="en-IE" b="1" dirty="0"/>
              <a:t>		  </a:t>
            </a:r>
            <a:r>
              <a:rPr lang="en-IE" dirty="0"/>
              <a:t>instead of an array.</a:t>
            </a:r>
          </a:p>
        </p:txBody>
      </p:sp>
      <p:sp>
        <p:nvSpPr>
          <p:cNvPr id="7" name="Rectangle 6"/>
          <p:cNvSpPr/>
          <p:nvPr/>
        </p:nvSpPr>
        <p:spPr>
          <a:xfrm>
            <a:off x="990600" y="5029200"/>
            <a:ext cx="7467600" cy="7921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85523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81200" y="274638"/>
            <a:ext cx="7924800" cy="1143000"/>
          </a:xfrm>
        </p:spPr>
        <p:txBody>
          <a:bodyPr>
            <a:noAutofit/>
          </a:bodyPr>
          <a:lstStyle/>
          <a:p>
            <a:pPr algn="l"/>
            <a:r>
              <a:rPr lang="en-IE" sz="3200" dirty="0"/>
              <a:t>Declaring an </a:t>
            </a:r>
            <a:r>
              <a:rPr lang="en-IE" sz="3200" b="1" dirty="0" err="1"/>
              <a:t>ArrayList</a:t>
            </a:r>
            <a:r>
              <a:rPr lang="en-IE" sz="3200" dirty="0"/>
              <a:t> of Product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67200" y="1507154"/>
            <a:ext cx="6204646" cy="489364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0000"/>
                </a:solidFill>
              </a:rPr>
              <a:t>import </a:t>
            </a:r>
            <a:r>
              <a:rPr lang="en-IE" sz="2400" dirty="0" err="1">
                <a:solidFill>
                  <a:srgbClr val="FF0000"/>
                </a:solidFill>
              </a:rPr>
              <a:t>java.util.</a:t>
            </a:r>
            <a:r>
              <a:rPr lang="en-IE" sz="2400" b="1" dirty="0" err="1">
                <a:solidFill>
                  <a:srgbClr val="FF0000"/>
                </a:solidFill>
              </a:rPr>
              <a:t>ArrayList</a:t>
            </a:r>
            <a:r>
              <a:rPr lang="en-IE" sz="2400" dirty="0">
                <a:solidFill>
                  <a:srgbClr val="FF0000"/>
                </a:solidFill>
              </a:rPr>
              <a:t>;</a:t>
            </a:r>
          </a:p>
          <a:p>
            <a:endParaRPr lang="en-IE" sz="2400" dirty="0"/>
          </a:p>
          <a:p>
            <a:r>
              <a:rPr lang="en-IE" sz="2400" dirty="0"/>
              <a:t>public class Store</a:t>
            </a:r>
          </a:p>
          <a:p>
            <a:r>
              <a:rPr lang="en-IE" sz="2400" dirty="0"/>
              <a:t>{</a:t>
            </a:r>
          </a:p>
          <a:p>
            <a:r>
              <a:rPr lang="en-IE" sz="2400" dirty="0">
                <a:solidFill>
                  <a:srgbClr val="FF0000"/>
                </a:solidFill>
              </a:rPr>
              <a:t>	private </a:t>
            </a:r>
            <a:r>
              <a:rPr lang="en-IE" sz="2400" b="1" dirty="0" err="1">
                <a:solidFill>
                  <a:srgbClr val="FF0000"/>
                </a:solidFill>
              </a:rPr>
              <a:t>ArrayList</a:t>
            </a:r>
            <a:r>
              <a:rPr lang="en-IE" sz="2400" b="1" dirty="0">
                <a:solidFill>
                  <a:srgbClr val="FF0000"/>
                </a:solidFill>
              </a:rPr>
              <a:t>&lt;Product&gt; </a:t>
            </a:r>
            <a:r>
              <a:rPr lang="en-IE" sz="2400" dirty="0">
                <a:solidFill>
                  <a:srgbClr val="FF0000"/>
                </a:solidFill>
              </a:rPr>
              <a:t>products;</a:t>
            </a:r>
          </a:p>
          <a:p>
            <a:r>
              <a:rPr lang="en-IE" sz="2400" dirty="0"/>
              <a:t>	</a:t>
            </a:r>
          </a:p>
          <a:p>
            <a:r>
              <a:rPr lang="en-IE" sz="2400" dirty="0"/>
              <a:t>	</a:t>
            </a:r>
            <a:r>
              <a:rPr lang="en-IE" sz="2400" dirty="0">
                <a:solidFill>
                  <a:schemeClr val="bg1">
                    <a:lumMod val="65000"/>
                  </a:schemeClr>
                </a:solidFill>
              </a:rPr>
              <a:t>// constructor</a:t>
            </a:r>
          </a:p>
          <a:p>
            <a:r>
              <a:rPr lang="en-IE" sz="2400" dirty="0"/>
              <a:t>	public Store()</a:t>
            </a:r>
          </a:p>
          <a:p>
            <a:r>
              <a:rPr lang="en-IE" sz="2400" dirty="0"/>
              <a:t>	{</a:t>
            </a:r>
          </a:p>
          <a:p>
            <a:r>
              <a:rPr lang="en-IE" sz="2400" dirty="0">
                <a:solidFill>
                  <a:srgbClr val="FF0000"/>
                </a:solidFill>
              </a:rPr>
              <a:t>	    products = new </a:t>
            </a:r>
            <a:r>
              <a:rPr lang="en-IE" sz="2400" b="1" dirty="0" err="1">
                <a:solidFill>
                  <a:srgbClr val="FF0000"/>
                </a:solidFill>
              </a:rPr>
              <a:t>ArrayList</a:t>
            </a:r>
            <a:r>
              <a:rPr lang="en-IE" sz="2400" b="1" dirty="0">
                <a:solidFill>
                  <a:srgbClr val="FF0000"/>
                </a:solidFill>
              </a:rPr>
              <a:t>&lt;Product&gt; ()</a:t>
            </a:r>
            <a:r>
              <a:rPr lang="en-IE" sz="2400" dirty="0">
                <a:solidFill>
                  <a:srgbClr val="FF0000"/>
                </a:solidFill>
              </a:rPr>
              <a:t>;</a:t>
            </a:r>
            <a:endParaRPr lang="en-IE" sz="2400" dirty="0"/>
          </a:p>
          <a:p>
            <a:r>
              <a:rPr lang="en-IE" sz="2400" dirty="0"/>
              <a:t>	}</a:t>
            </a:r>
          </a:p>
          <a:p>
            <a:endParaRPr lang="en-IE" sz="2400" dirty="0"/>
          </a:p>
          <a:p>
            <a:r>
              <a:rPr lang="en-IE" sz="2400" dirty="0"/>
              <a:t>}</a:t>
            </a:r>
          </a:p>
        </p:txBody>
      </p:sp>
      <p:sp>
        <p:nvSpPr>
          <p:cNvPr id="2" name="Rectangle 1"/>
          <p:cNvSpPr/>
          <p:nvPr/>
        </p:nvSpPr>
        <p:spPr>
          <a:xfrm>
            <a:off x="1954078" y="1575138"/>
            <a:ext cx="2084522" cy="10156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E" sz="2000" dirty="0"/>
              <a:t>importing the </a:t>
            </a:r>
            <a:r>
              <a:rPr lang="en-IE" sz="2000" dirty="0" err="1"/>
              <a:t>ArrayList</a:t>
            </a:r>
            <a:r>
              <a:rPr lang="en-IE" sz="2000" dirty="0"/>
              <a:t> class so we can use it.</a:t>
            </a:r>
          </a:p>
        </p:txBody>
      </p:sp>
      <p:cxnSp>
        <p:nvCxnSpPr>
          <p:cNvPr id="6" name="Straight Arrow Connector 5"/>
          <p:cNvCxnSpPr>
            <a:cxnSpLocks/>
          </p:cNvCxnSpPr>
          <p:nvPr/>
        </p:nvCxnSpPr>
        <p:spPr>
          <a:xfrm flipV="1">
            <a:off x="4038600" y="1828800"/>
            <a:ext cx="304800" cy="31758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8797E39-8ED3-4C89-8B4F-7E8728CD6206}"/>
              </a:ext>
            </a:extLst>
          </p:cNvPr>
          <p:cNvSpPr/>
          <p:nvPr/>
        </p:nvSpPr>
        <p:spPr>
          <a:xfrm>
            <a:off x="8077200" y="228600"/>
            <a:ext cx="2318446" cy="607356"/>
          </a:xfrm>
          <a:prstGeom prst="roundRect">
            <a:avLst/>
          </a:prstGeom>
          <a:solidFill>
            <a:srgbClr val="FA3EF9"/>
          </a:solidFill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328033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81200" y="274638"/>
            <a:ext cx="7951922" cy="1143000"/>
          </a:xfrm>
        </p:spPr>
        <p:txBody>
          <a:bodyPr>
            <a:noAutofit/>
          </a:bodyPr>
          <a:lstStyle/>
          <a:p>
            <a:pPr algn="l"/>
            <a:r>
              <a:rPr lang="en-IE" sz="3200" dirty="0"/>
              <a:t>Declaring an </a:t>
            </a:r>
            <a:r>
              <a:rPr lang="en-IE" sz="3200" b="1" dirty="0" err="1"/>
              <a:t>ArrayList</a:t>
            </a:r>
            <a:r>
              <a:rPr lang="en-IE" sz="3200" dirty="0"/>
              <a:t> of Product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67200" y="1507154"/>
            <a:ext cx="6204646" cy="489364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0000"/>
                </a:solidFill>
              </a:rPr>
              <a:t>import </a:t>
            </a:r>
            <a:r>
              <a:rPr lang="en-IE" sz="2400" dirty="0" err="1">
                <a:solidFill>
                  <a:srgbClr val="FF0000"/>
                </a:solidFill>
              </a:rPr>
              <a:t>java.util.</a:t>
            </a:r>
            <a:r>
              <a:rPr lang="en-IE" sz="2400" b="1" dirty="0" err="1">
                <a:solidFill>
                  <a:srgbClr val="FF0000"/>
                </a:solidFill>
              </a:rPr>
              <a:t>ArrayList</a:t>
            </a:r>
            <a:r>
              <a:rPr lang="en-IE" sz="2400" dirty="0">
                <a:solidFill>
                  <a:srgbClr val="FF0000"/>
                </a:solidFill>
              </a:rPr>
              <a:t>;</a:t>
            </a:r>
          </a:p>
          <a:p>
            <a:endParaRPr lang="en-IE" sz="2400" dirty="0"/>
          </a:p>
          <a:p>
            <a:r>
              <a:rPr lang="en-IE" sz="2400" dirty="0"/>
              <a:t>public class Store</a:t>
            </a:r>
          </a:p>
          <a:p>
            <a:r>
              <a:rPr lang="en-IE" sz="2400" dirty="0"/>
              <a:t>{</a:t>
            </a:r>
          </a:p>
          <a:p>
            <a:r>
              <a:rPr lang="en-IE" sz="2400" dirty="0">
                <a:solidFill>
                  <a:srgbClr val="FF0000"/>
                </a:solidFill>
              </a:rPr>
              <a:t>	private </a:t>
            </a:r>
            <a:r>
              <a:rPr lang="en-IE" sz="2400" b="1" dirty="0" err="1">
                <a:solidFill>
                  <a:srgbClr val="FF0000"/>
                </a:solidFill>
              </a:rPr>
              <a:t>ArrayList</a:t>
            </a:r>
            <a:r>
              <a:rPr lang="en-IE" sz="2400" b="1" dirty="0">
                <a:solidFill>
                  <a:srgbClr val="FF0000"/>
                </a:solidFill>
              </a:rPr>
              <a:t>&lt;Product&gt; </a:t>
            </a:r>
            <a:r>
              <a:rPr lang="en-IE" sz="2400" dirty="0">
                <a:solidFill>
                  <a:srgbClr val="FF0000"/>
                </a:solidFill>
              </a:rPr>
              <a:t>products;</a:t>
            </a:r>
          </a:p>
          <a:p>
            <a:r>
              <a:rPr lang="en-IE" sz="2400" dirty="0"/>
              <a:t>	</a:t>
            </a:r>
          </a:p>
          <a:p>
            <a:r>
              <a:rPr lang="en-IE" sz="2400" dirty="0"/>
              <a:t>	</a:t>
            </a:r>
            <a:r>
              <a:rPr lang="en-IE" sz="2400" dirty="0">
                <a:solidFill>
                  <a:schemeClr val="bg1">
                    <a:lumMod val="65000"/>
                  </a:schemeClr>
                </a:solidFill>
              </a:rPr>
              <a:t>// constructor</a:t>
            </a:r>
          </a:p>
          <a:p>
            <a:r>
              <a:rPr lang="en-IE" sz="2400" dirty="0"/>
              <a:t>	public Store()</a:t>
            </a:r>
          </a:p>
          <a:p>
            <a:r>
              <a:rPr lang="en-IE" sz="2400" dirty="0"/>
              <a:t>	{</a:t>
            </a:r>
          </a:p>
          <a:p>
            <a:r>
              <a:rPr lang="en-IE" sz="2400" dirty="0">
                <a:solidFill>
                  <a:srgbClr val="FF0000"/>
                </a:solidFill>
              </a:rPr>
              <a:t>	    products = new </a:t>
            </a:r>
            <a:r>
              <a:rPr lang="en-IE" sz="2400" b="1" dirty="0" err="1">
                <a:solidFill>
                  <a:srgbClr val="FF0000"/>
                </a:solidFill>
              </a:rPr>
              <a:t>ArrayList</a:t>
            </a:r>
            <a:r>
              <a:rPr lang="en-IE" sz="2400" b="1" dirty="0">
                <a:solidFill>
                  <a:srgbClr val="FF0000"/>
                </a:solidFill>
              </a:rPr>
              <a:t>&lt;Product&gt; ()</a:t>
            </a:r>
            <a:r>
              <a:rPr lang="en-IE" sz="2400" dirty="0">
                <a:solidFill>
                  <a:srgbClr val="FF0000"/>
                </a:solidFill>
              </a:rPr>
              <a:t>;</a:t>
            </a:r>
            <a:endParaRPr lang="en-IE" sz="2400" dirty="0"/>
          </a:p>
          <a:p>
            <a:r>
              <a:rPr lang="en-IE" sz="2400" dirty="0"/>
              <a:t>	}</a:t>
            </a:r>
          </a:p>
          <a:p>
            <a:endParaRPr lang="en-IE" sz="2400" dirty="0"/>
          </a:p>
          <a:p>
            <a:r>
              <a:rPr lang="en-IE" sz="2400" dirty="0"/>
              <a:t>}</a:t>
            </a:r>
          </a:p>
        </p:txBody>
      </p:sp>
      <p:sp>
        <p:nvSpPr>
          <p:cNvPr id="2" name="Rectangle 1"/>
          <p:cNvSpPr/>
          <p:nvPr/>
        </p:nvSpPr>
        <p:spPr>
          <a:xfrm>
            <a:off x="1954078" y="1575138"/>
            <a:ext cx="2084522" cy="10156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E" sz="2000" dirty="0"/>
              <a:t>importing the </a:t>
            </a:r>
            <a:r>
              <a:rPr lang="en-IE" sz="2000" dirty="0" err="1"/>
              <a:t>ArrayList</a:t>
            </a:r>
            <a:r>
              <a:rPr lang="en-IE" sz="2000" dirty="0"/>
              <a:t> class so we can use it.</a:t>
            </a:r>
          </a:p>
        </p:txBody>
      </p:sp>
      <p:sp>
        <p:nvSpPr>
          <p:cNvPr id="3" name="Rectangle 2"/>
          <p:cNvSpPr/>
          <p:nvPr/>
        </p:nvSpPr>
        <p:spPr>
          <a:xfrm>
            <a:off x="1981200" y="2713672"/>
            <a:ext cx="2057400" cy="16312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E" sz="2000" dirty="0"/>
              <a:t>declaring an </a:t>
            </a:r>
            <a:r>
              <a:rPr lang="en-IE" sz="2000" dirty="0" err="1"/>
              <a:t>ArrayList</a:t>
            </a:r>
            <a:r>
              <a:rPr lang="en-IE" sz="2000" dirty="0"/>
              <a:t> of Product as a private instance variable.</a:t>
            </a:r>
          </a:p>
        </p:txBody>
      </p:sp>
      <p:sp>
        <p:nvSpPr>
          <p:cNvPr id="4" name="Rectangle 3"/>
          <p:cNvSpPr/>
          <p:nvPr/>
        </p:nvSpPr>
        <p:spPr>
          <a:xfrm>
            <a:off x="1981200" y="4495801"/>
            <a:ext cx="2057400" cy="150810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E" sz="2000" dirty="0"/>
              <a:t>calling</a:t>
            </a:r>
            <a:r>
              <a:rPr lang="en-IE" dirty="0"/>
              <a:t> the constructor of the </a:t>
            </a:r>
            <a:r>
              <a:rPr lang="en-IE" dirty="0" err="1"/>
              <a:t>ArrayList</a:t>
            </a:r>
            <a:r>
              <a:rPr lang="en-IE" dirty="0"/>
              <a:t> class to build the </a:t>
            </a:r>
            <a:r>
              <a:rPr lang="en-IE" dirty="0" err="1"/>
              <a:t>ArrayList</a:t>
            </a:r>
            <a:r>
              <a:rPr lang="en-IE" dirty="0"/>
              <a:t> object. 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038600" y="3215908"/>
            <a:ext cx="1143000" cy="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038600" y="5044374"/>
            <a:ext cx="1447800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8797E39-8ED3-4C89-8B4F-7E8728CD6206}"/>
              </a:ext>
            </a:extLst>
          </p:cNvPr>
          <p:cNvSpPr/>
          <p:nvPr/>
        </p:nvSpPr>
        <p:spPr>
          <a:xfrm>
            <a:off x="8077200" y="228600"/>
            <a:ext cx="2318446" cy="607356"/>
          </a:xfrm>
          <a:prstGeom prst="roundRect">
            <a:avLst/>
          </a:prstGeom>
          <a:solidFill>
            <a:srgbClr val="FA3EF9"/>
          </a:solidFill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9B889B9-77E5-4851-8F7C-1642D98340E7}"/>
              </a:ext>
            </a:extLst>
          </p:cNvPr>
          <p:cNvCxnSpPr>
            <a:cxnSpLocks/>
          </p:cNvCxnSpPr>
          <p:nvPr/>
        </p:nvCxnSpPr>
        <p:spPr>
          <a:xfrm flipV="1">
            <a:off x="4038600" y="1828800"/>
            <a:ext cx="304800" cy="31758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03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492566" y="274638"/>
            <a:ext cx="6718234" cy="1143000"/>
          </a:xfrm>
        </p:spPr>
        <p:txBody>
          <a:bodyPr>
            <a:normAutofit/>
          </a:bodyPr>
          <a:lstStyle/>
          <a:p>
            <a:pPr algn="l"/>
            <a:r>
              <a:rPr lang="en-IE" dirty="0"/>
              <a:t>Methods (1)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81200" y="1600201"/>
            <a:ext cx="8077200" cy="4525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br>
              <a:rPr lang="en-IE" dirty="0">
                <a:solidFill>
                  <a:srgbClr val="FF0000"/>
                </a:solidFill>
              </a:rPr>
            </a:br>
            <a:r>
              <a:rPr lang="en-IE" dirty="0">
                <a:solidFill>
                  <a:srgbClr val="FF0000"/>
                </a:solidFill>
              </a:rPr>
              <a:t>These methods work on the </a:t>
            </a:r>
            <a:r>
              <a:rPr lang="en-IE" b="1" dirty="0" err="1">
                <a:solidFill>
                  <a:srgbClr val="FF0000"/>
                </a:solidFill>
              </a:rPr>
              <a:t>ArrayList</a:t>
            </a:r>
            <a:r>
              <a:rPr lang="en-IE" dirty="0">
                <a:solidFill>
                  <a:srgbClr val="FF0000"/>
                </a:solidFill>
              </a:rPr>
              <a:t> to:</a:t>
            </a:r>
            <a:br>
              <a:rPr lang="en-IE" dirty="0">
                <a:solidFill>
                  <a:srgbClr val="FF0000"/>
                </a:solidFill>
              </a:rPr>
            </a:br>
            <a:endParaRPr lang="en-IE" dirty="0">
              <a:solidFill>
                <a:srgbClr val="FF0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IE" b="1" dirty="0">
                <a:solidFill>
                  <a:srgbClr val="FF0000"/>
                </a:solidFill>
              </a:rPr>
              <a:t>add</a:t>
            </a:r>
            <a:r>
              <a:rPr lang="en-IE" dirty="0">
                <a:solidFill>
                  <a:srgbClr val="FF0000"/>
                </a:solidFill>
              </a:rPr>
              <a:t> Products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print out the contents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print out the cheapest product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BFED93-D689-4F90-98CD-1D6E90C96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781338"/>
            <a:ext cx="2895600" cy="216368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Straight Arrow Connector 14"/>
          <p:cNvCxnSpPr>
            <a:cxnSpLocks/>
            <a:endCxn id="16" idx="2"/>
          </p:cNvCxnSpPr>
          <p:nvPr/>
        </p:nvCxnSpPr>
        <p:spPr>
          <a:xfrm>
            <a:off x="4953000" y="3276602"/>
            <a:ext cx="2819400" cy="4025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onut 15"/>
          <p:cNvSpPr/>
          <p:nvPr/>
        </p:nvSpPr>
        <p:spPr>
          <a:xfrm>
            <a:off x="7772400" y="3200401"/>
            <a:ext cx="1798608" cy="232915"/>
          </a:xfrm>
          <a:prstGeom prst="donut">
            <a:avLst>
              <a:gd name="adj" fmla="val 10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795A166-D0EA-4196-AA16-0E7F6BB763CE}"/>
              </a:ext>
            </a:extLst>
          </p:cNvPr>
          <p:cNvSpPr/>
          <p:nvPr/>
        </p:nvSpPr>
        <p:spPr>
          <a:xfrm>
            <a:off x="8077200" y="228600"/>
            <a:ext cx="2318446" cy="607356"/>
          </a:xfrm>
          <a:prstGeom prst="roundRect">
            <a:avLst/>
          </a:prstGeom>
          <a:solidFill>
            <a:srgbClr val="FA3EF9"/>
          </a:solidFill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411861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E" sz="3200" b="1" dirty="0"/>
              <a:t>Add</a:t>
            </a:r>
            <a:r>
              <a:rPr lang="en-IE" sz="3200" dirty="0"/>
              <a:t> a </a:t>
            </a:r>
            <a:r>
              <a:rPr lang="en-IE" sz="3200" dirty="0">
                <a:solidFill>
                  <a:srgbClr val="00B0F0"/>
                </a:solidFill>
              </a:rPr>
              <a:t>product</a:t>
            </a:r>
            <a:r>
              <a:rPr lang="en-IE" sz="3200" dirty="0"/>
              <a:t> object </a:t>
            </a:r>
            <a:br>
              <a:rPr lang="en-IE" sz="3200" dirty="0"/>
            </a:br>
            <a:r>
              <a:rPr lang="en-IE" sz="3200" dirty="0"/>
              <a:t>to an </a:t>
            </a:r>
            <a:r>
              <a:rPr lang="en-IE" sz="3200" dirty="0" err="1">
                <a:solidFill>
                  <a:srgbClr val="00B050"/>
                </a:solidFill>
              </a:rPr>
              <a:t>ArrayList</a:t>
            </a:r>
            <a:r>
              <a:rPr lang="en-IE" sz="3200" dirty="0">
                <a:solidFill>
                  <a:srgbClr val="00B050"/>
                </a:solidFill>
              </a:rPr>
              <a:t> of Product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71800" y="3017967"/>
            <a:ext cx="4724400" cy="1569660"/>
          </a:xfrm>
          <a:prstGeom prst="rect">
            <a:avLst/>
          </a:prstGeom>
          <a:ln w="47625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chemeClr val="tx1"/>
                </a:solidFill>
              </a:rPr>
              <a:t>public void </a:t>
            </a:r>
            <a:r>
              <a:rPr lang="en-IE" sz="2400" b="1" dirty="0">
                <a:solidFill>
                  <a:schemeClr val="tx1"/>
                </a:solidFill>
              </a:rPr>
              <a:t>add</a:t>
            </a:r>
            <a:r>
              <a:rPr lang="en-IE" sz="2400" dirty="0">
                <a:solidFill>
                  <a:schemeClr val="tx1"/>
                </a:solidFill>
              </a:rPr>
              <a:t> (</a:t>
            </a:r>
            <a:r>
              <a:rPr lang="en-IE" sz="2400" b="1" dirty="0">
                <a:solidFill>
                  <a:srgbClr val="FF0000"/>
                </a:solidFill>
              </a:rPr>
              <a:t>Product</a:t>
            </a:r>
            <a:r>
              <a:rPr lang="en-IE" sz="2400" dirty="0">
                <a:solidFill>
                  <a:schemeClr val="tx1"/>
                </a:solidFill>
              </a:rPr>
              <a:t> </a:t>
            </a:r>
            <a:r>
              <a:rPr lang="en-IE" sz="2400" b="1" dirty="0">
                <a:solidFill>
                  <a:srgbClr val="00B0F0"/>
                </a:solidFill>
              </a:rPr>
              <a:t>product</a:t>
            </a:r>
            <a:r>
              <a:rPr lang="en-IE" sz="2400" dirty="0">
                <a:solidFill>
                  <a:schemeClr val="tx1"/>
                </a:solidFill>
              </a:rPr>
              <a:t>)</a:t>
            </a:r>
          </a:p>
          <a:p>
            <a:r>
              <a:rPr lang="en-IE" sz="2400" dirty="0">
                <a:solidFill>
                  <a:schemeClr val="tx1"/>
                </a:solidFill>
              </a:rPr>
              <a:t>{</a:t>
            </a:r>
          </a:p>
          <a:p>
            <a:r>
              <a:rPr lang="en-IE" sz="2400" dirty="0">
                <a:solidFill>
                  <a:schemeClr val="tx1"/>
                </a:solidFill>
              </a:rPr>
              <a:t>	</a:t>
            </a:r>
            <a:r>
              <a:rPr lang="en-IE" sz="2400" b="1" dirty="0" err="1">
                <a:solidFill>
                  <a:srgbClr val="00B050"/>
                </a:solidFill>
              </a:rPr>
              <a:t>products.</a:t>
            </a:r>
            <a:r>
              <a:rPr lang="en-IE" sz="2400" b="1" dirty="0" err="1">
                <a:solidFill>
                  <a:srgbClr val="7030A0"/>
                </a:solidFill>
              </a:rPr>
              <a:t>add</a:t>
            </a:r>
            <a:r>
              <a:rPr lang="en-IE" sz="2400" b="1" dirty="0">
                <a:solidFill>
                  <a:srgbClr val="7030A0"/>
                </a:solidFill>
              </a:rPr>
              <a:t> </a:t>
            </a:r>
            <a:r>
              <a:rPr lang="en-IE" sz="2400" dirty="0">
                <a:solidFill>
                  <a:schemeClr val="tx1"/>
                </a:solidFill>
              </a:rPr>
              <a:t>(</a:t>
            </a:r>
            <a:r>
              <a:rPr lang="en-IE" sz="2400" b="1" dirty="0">
                <a:solidFill>
                  <a:srgbClr val="00B0F0"/>
                </a:solidFill>
              </a:rPr>
              <a:t>product</a:t>
            </a:r>
            <a:r>
              <a:rPr lang="en-IE" sz="2400" dirty="0"/>
              <a:t>);</a:t>
            </a:r>
          </a:p>
          <a:p>
            <a:r>
              <a:rPr lang="en-IE" sz="2400" dirty="0"/>
              <a:t>}</a:t>
            </a:r>
          </a:p>
        </p:txBody>
      </p:sp>
      <p:sp>
        <p:nvSpPr>
          <p:cNvPr id="2" name="Rectangle 1"/>
          <p:cNvSpPr/>
          <p:nvPr/>
        </p:nvSpPr>
        <p:spPr>
          <a:xfrm>
            <a:off x="4263943" y="1669139"/>
            <a:ext cx="2630558" cy="83099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E" sz="2400" dirty="0">
                <a:solidFill>
                  <a:srgbClr val="FF0000"/>
                </a:solidFill>
              </a:rPr>
              <a:t>The </a:t>
            </a:r>
            <a:r>
              <a:rPr lang="en-IE" sz="2400" dirty="0" err="1">
                <a:solidFill>
                  <a:srgbClr val="FF0000"/>
                </a:solidFill>
              </a:rPr>
              <a:t>ArrayList</a:t>
            </a:r>
            <a:r>
              <a:rPr lang="en-IE" sz="2400" dirty="0">
                <a:solidFill>
                  <a:srgbClr val="FF0000"/>
                </a:solidFill>
              </a:rPr>
              <a:t> holds objects of this type </a:t>
            </a:r>
          </a:p>
        </p:txBody>
      </p:sp>
      <p:sp>
        <p:nvSpPr>
          <p:cNvPr id="3" name="Rectangle 2"/>
          <p:cNvSpPr/>
          <p:nvPr/>
        </p:nvSpPr>
        <p:spPr>
          <a:xfrm>
            <a:off x="7467600" y="1637273"/>
            <a:ext cx="3048000" cy="1569660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E" sz="2400" dirty="0">
                <a:solidFill>
                  <a:srgbClr val="00B0F0"/>
                </a:solidFill>
              </a:rPr>
              <a:t>This is an object variable of type </a:t>
            </a:r>
            <a:r>
              <a:rPr lang="en-IE" sz="2400" dirty="0">
                <a:solidFill>
                  <a:srgbClr val="FF0000"/>
                </a:solidFill>
              </a:rPr>
              <a:t>Product </a:t>
            </a:r>
            <a:r>
              <a:rPr lang="en-IE" sz="2400" dirty="0">
                <a:solidFill>
                  <a:srgbClr val="00B0F0"/>
                </a:solidFill>
              </a:rPr>
              <a:t>that we want to add to the </a:t>
            </a:r>
            <a:r>
              <a:rPr lang="en-IE" sz="2400" dirty="0" err="1">
                <a:solidFill>
                  <a:srgbClr val="00B0F0"/>
                </a:solidFill>
              </a:rPr>
              <a:t>ArrayList</a:t>
            </a:r>
            <a:r>
              <a:rPr lang="en-IE" sz="2400" dirty="0">
                <a:solidFill>
                  <a:srgbClr val="00B0F0"/>
                </a:solidFill>
              </a:rPr>
              <a:t>.</a:t>
            </a:r>
          </a:p>
        </p:txBody>
      </p:sp>
      <p:cxnSp>
        <p:nvCxnSpPr>
          <p:cNvPr id="19" name="Straight Arrow Connector 18"/>
          <p:cNvCxnSpPr>
            <a:cxnSpLocks/>
            <a:stCxn id="3" idx="1"/>
          </p:cNvCxnSpPr>
          <p:nvPr/>
        </p:nvCxnSpPr>
        <p:spPr>
          <a:xfrm flipH="1">
            <a:off x="6887790" y="2422103"/>
            <a:ext cx="579810" cy="595864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2" idx="2"/>
          </p:cNvCxnSpPr>
          <p:nvPr/>
        </p:nvCxnSpPr>
        <p:spPr>
          <a:xfrm>
            <a:off x="5579223" y="2500135"/>
            <a:ext cx="155657" cy="51067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4C48E3E-F9FE-40EB-A37A-70C56929BC22}"/>
              </a:ext>
            </a:extLst>
          </p:cNvPr>
          <p:cNvSpPr/>
          <p:nvPr/>
        </p:nvSpPr>
        <p:spPr>
          <a:xfrm>
            <a:off x="8077200" y="228600"/>
            <a:ext cx="2318446" cy="607356"/>
          </a:xfrm>
          <a:prstGeom prst="roundRect">
            <a:avLst/>
          </a:prstGeom>
          <a:solidFill>
            <a:srgbClr val="FA3EF9"/>
          </a:solidFill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117689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E" sz="3200" b="1" dirty="0"/>
              <a:t>Add</a:t>
            </a:r>
            <a:r>
              <a:rPr lang="en-IE" sz="3200" dirty="0"/>
              <a:t> a </a:t>
            </a:r>
            <a:r>
              <a:rPr lang="en-IE" sz="3200" dirty="0">
                <a:solidFill>
                  <a:srgbClr val="00B0F0"/>
                </a:solidFill>
              </a:rPr>
              <a:t>product</a:t>
            </a:r>
            <a:r>
              <a:rPr lang="en-IE" sz="3200" dirty="0"/>
              <a:t> object </a:t>
            </a:r>
            <a:br>
              <a:rPr lang="en-IE" sz="3200" dirty="0"/>
            </a:br>
            <a:r>
              <a:rPr lang="en-IE" sz="3200" dirty="0"/>
              <a:t>to an </a:t>
            </a:r>
            <a:r>
              <a:rPr lang="en-IE" sz="3200" dirty="0" err="1">
                <a:solidFill>
                  <a:srgbClr val="00B050"/>
                </a:solidFill>
              </a:rPr>
              <a:t>ArrayList</a:t>
            </a:r>
            <a:r>
              <a:rPr lang="en-IE" sz="3200" dirty="0">
                <a:solidFill>
                  <a:srgbClr val="00B050"/>
                </a:solidFill>
              </a:rPr>
              <a:t> of Product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71800" y="3017967"/>
            <a:ext cx="4724400" cy="1569660"/>
          </a:xfrm>
          <a:prstGeom prst="rect">
            <a:avLst/>
          </a:prstGeom>
          <a:ln w="47625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chemeClr val="tx1"/>
                </a:solidFill>
              </a:rPr>
              <a:t>public void </a:t>
            </a:r>
            <a:r>
              <a:rPr lang="en-IE" sz="2400" b="1" dirty="0">
                <a:solidFill>
                  <a:schemeClr val="tx1"/>
                </a:solidFill>
              </a:rPr>
              <a:t>add</a:t>
            </a:r>
            <a:r>
              <a:rPr lang="en-IE" sz="2400" dirty="0">
                <a:solidFill>
                  <a:schemeClr val="tx1"/>
                </a:solidFill>
              </a:rPr>
              <a:t> (</a:t>
            </a:r>
            <a:r>
              <a:rPr lang="en-IE" sz="2400" b="1" dirty="0">
                <a:solidFill>
                  <a:srgbClr val="FF0000"/>
                </a:solidFill>
              </a:rPr>
              <a:t>Product</a:t>
            </a:r>
            <a:r>
              <a:rPr lang="en-IE" sz="2400" dirty="0">
                <a:solidFill>
                  <a:schemeClr val="tx1"/>
                </a:solidFill>
              </a:rPr>
              <a:t> </a:t>
            </a:r>
            <a:r>
              <a:rPr lang="en-IE" sz="2400" b="1" dirty="0">
                <a:solidFill>
                  <a:srgbClr val="00B0F0"/>
                </a:solidFill>
              </a:rPr>
              <a:t>product</a:t>
            </a:r>
            <a:r>
              <a:rPr lang="en-IE" sz="2400" dirty="0">
                <a:solidFill>
                  <a:schemeClr val="tx1"/>
                </a:solidFill>
              </a:rPr>
              <a:t>)</a:t>
            </a:r>
          </a:p>
          <a:p>
            <a:r>
              <a:rPr lang="en-IE" sz="2400" dirty="0">
                <a:solidFill>
                  <a:schemeClr val="tx1"/>
                </a:solidFill>
              </a:rPr>
              <a:t>{</a:t>
            </a:r>
          </a:p>
          <a:p>
            <a:r>
              <a:rPr lang="en-IE" sz="2400" dirty="0">
                <a:solidFill>
                  <a:schemeClr val="tx1"/>
                </a:solidFill>
              </a:rPr>
              <a:t>	</a:t>
            </a:r>
            <a:r>
              <a:rPr lang="en-IE" sz="2400" b="1" dirty="0" err="1">
                <a:solidFill>
                  <a:srgbClr val="00B050"/>
                </a:solidFill>
              </a:rPr>
              <a:t>products.</a:t>
            </a:r>
            <a:r>
              <a:rPr lang="en-IE" sz="2400" b="1" dirty="0" err="1">
                <a:solidFill>
                  <a:srgbClr val="7030A0"/>
                </a:solidFill>
              </a:rPr>
              <a:t>add</a:t>
            </a:r>
            <a:r>
              <a:rPr lang="en-IE" sz="2400" b="1" dirty="0">
                <a:solidFill>
                  <a:srgbClr val="7030A0"/>
                </a:solidFill>
              </a:rPr>
              <a:t> </a:t>
            </a:r>
            <a:r>
              <a:rPr lang="en-IE" sz="2400" dirty="0">
                <a:solidFill>
                  <a:schemeClr val="tx1"/>
                </a:solidFill>
              </a:rPr>
              <a:t>(</a:t>
            </a:r>
            <a:r>
              <a:rPr lang="en-IE" sz="2400" b="1" dirty="0">
                <a:solidFill>
                  <a:srgbClr val="00B0F0"/>
                </a:solidFill>
              </a:rPr>
              <a:t>product</a:t>
            </a:r>
            <a:r>
              <a:rPr lang="en-IE" sz="2400" dirty="0"/>
              <a:t>);</a:t>
            </a:r>
          </a:p>
          <a:p>
            <a:r>
              <a:rPr lang="en-IE" sz="2400" dirty="0"/>
              <a:t>}</a:t>
            </a:r>
          </a:p>
        </p:txBody>
      </p:sp>
      <p:sp>
        <p:nvSpPr>
          <p:cNvPr id="2" name="Rectangle 1"/>
          <p:cNvSpPr/>
          <p:nvPr/>
        </p:nvSpPr>
        <p:spPr>
          <a:xfrm>
            <a:off x="4263943" y="1669139"/>
            <a:ext cx="2630558" cy="83099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E" sz="2400" dirty="0">
                <a:solidFill>
                  <a:srgbClr val="FF0000"/>
                </a:solidFill>
              </a:rPr>
              <a:t>The </a:t>
            </a:r>
            <a:r>
              <a:rPr lang="en-IE" sz="2400" dirty="0" err="1">
                <a:solidFill>
                  <a:srgbClr val="FF0000"/>
                </a:solidFill>
              </a:rPr>
              <a:t>ArrayList</a:t>
            </a:r>
            <a:r>
              <a:rPr lang="en-IE" sz="2400" dirty="0">
                <a:solidFill>
                  <a:srgbClr val="FF0000"/>
                </a:solidFill>
              </a:rPr>
              <a:t> holds objects of this type </a:t>
            </a:r>
          </a:p>
        </p:txBody>
      </p:sp>
      <p:sp>
        <p:nvSpPr>
          <p:cNvPr id="3" name="Rectangle 2"/>
          <p:cNvSpPr/>
          <p:nvPr/>
        </p:nvSpPr>
        <p:spPr>
          <a:xfrm>
            <a:off x="7467600" y="1637273"/>
            <a:ext cx="3048000" cy="1569660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E" sz="2400" dirty="0">
                <a:solidFill>
                  <a:srgbClr val="00B0F0"/>
                </a:solidFill>
              </a:rPr>
              <a:t>This is an object variable of type </a:t>
            </a:r>
            <a:r>
              <a:rPr lang="en-IE" sz="2400" dirty="0">
                <a:solidFill>
                  <a:srgbClr val="FF0000"/>
                </a:solidFill>
              </a:rPr>
              <a:t>Product </a:t>
            </a:r>
            <a:r>
              <a:rPr lang="en-IE" sz="2400" dirty="0">
                <a:solidFill>
                  <a:srgbClr val="00B0F0"/>
                </a:solidFill>
              </a:rPr>
              <a:t>that we want to add to the </a:t>
            </a:r>
            <a:r>
              <a:rPr lang="en-IE" sz="2400" dirty="0" err="1">
                <a:solidFill>
                  <a:srgbClr val="00B0F0"/>
                </a:solidFill>
              </a:rPr>
              <a:t>ArrayList</a:t>
            </a:r>
            <a:r>
              <a:rPr lang="en-IE" sz="2400" dirty="0">
                <a:solidFill>
                  <a:srgbClr val="00B0F0"/>
                </a:solidFill>
              </a:rPr>
              <a:t>.</a:t>
            </a:r>
          </a:p>
        </p:txBody>
      </p:sp>
      <p:cxnSp>
        <p:nvCxnSpPr>
          <p:cNvPr id="19" name="Straight Arrow Connector 18"/>
          <p:cNvCxnSpPr>
            <a:cxnSpLocks/>
            <a:stCxn id="3" idx="1"/>
          </p:cNvCxnSpPr>
          <p:nvPr/>
        </p:nvCxnSpPr>
        <p:spPr>
          <a:xfrm flipH="1">
            <a:off x="6887790" y="2422103"/>
            <a:ext cx="579810" cy="595864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2" idx="2"/>
          </p:cNvCxnSpPr>
          <p:nvPr/>
        </p:nvCxnSpPr>
        <p:spPr>
          <a:xfrm>
            <a:off x="5579223" y="2500135"/>
            <a:ext cx="155657" cy="51067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4C48E3E-F9FE-40EB-A37A-70C56929BC22}"/>
              </a:ext>
            </a:extLst>
          </p:cNvPr>
          <p:cNvSpPr/>
          <p:nvPr/>
        </p:nvSpPr>
        <p:spPr>
          <a:xfrm>
            <a:off x="8077200" y="228600"/>
            <a:ext cx="2318446" cy="607356"/>
          </a:xfrm>
          <a:prstGeom prst="roundRect">
            <a:avLst/>
          </a:prstGeom>
          <a:solidFill>
            <a:srgbClr val="FA3EF9"/>
          </a:solidFill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1088FA-7D41-45A0-984F-3955F45BA6CD}"/>
              </a:ext>
            </a:extLst>
          </p:cNvPr>
          <p:cNvSpPr/>
          <p:nvPr/>
        </p:nvSpPr>
        <p:spPr>
          <a:xfrm>
            <a:off x="1792559" y="5100936"/>
            <a:ext cx="1865042" cy="830997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E" sz="2400" dirty="0">
                <a:solidFill>
                  <a:srgbClr val="00B050"/>
                </a:solidFill>
              </a:rPr>
              <a:t>The </a:t>
            </a:r>
            <a:r>
              <a:rPr lang="en-IE" sz="2400" dirty="0" err="1">
                <a:solidFill>
                  <a:srgbClr val="00B050"/>
                </a:solidFill>
              </a:rPr>
              <a:t>ArrayList</a:t>
            </a:r>
            <a:r>
              <a:rPr lang="en-IE" sz="2400" dirty="0">
                <a:solidFill>
                  <a:srgbClr val="00B050"/>
                </a:solidFill>
              </a:rPr>
              <a:t> of Product</a:t>
            </a:r>
            <a:endParaRPr lang="en-IE" sz="2000" dirty="0">
              <a:solidFill>
                <a:srgbClr val="00B05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6ED1D1-A7E9-470C-8AC5-15398CA41281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5080" y="4191001"/>
            <a:ext cx="1846920" cy="90993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4EFB8C5-E22B-4CE8-A132-538965F88E2B}"/>
              </a:ext>
            </a:extLst>
          </p:cNvPr>
          <p:cNvSpPr/>
          <p:nvPr/>
        </p:nvSpPr>
        <p:spPr>
          <a:xfrm>
            <a:off x="4724402" y="5220728"/>
            <a:ext cx="4267200" cy="1200329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E" sz="2400" dirty="0">
                <a:solidFill>
                  <a:srgbClr val="7030A0"/>
                </a:solidFill>
              </a:rPr>
              <a:t>This is the .</a:t>
            </a:r>
            <a:r>
              <a:rPr lang="en-IE" sz="2400" b="1" dirty="0">
                <a:solidFill>
                  <a:srgbClr val="7030A0"/>
                </a:solidFill>
              </a:rPr>
              <a:t>add()</a:t>
            </a:r>
            <a:r>
              <a:rPr lang="en-IE" sz="2400" dirty="0">
                <a:solidFill>
                  <a:srgbClr val="7030A0"/>
                </a:solidFill>
              </a:rPr>
              <a:t> method </a:t>
            </a:r>
          </a:p>
          <a:p>
            <a:r>
              <a:rPr lang="en-IE" sz="2400" dirty="0">
                <a:solidFill>
                  <a:srgbClr val="7030A0"/>
                </a:solidFill>
              </a:rPr>
              <a:t>from the </a:t>
            </a:r>
            <a:r>
              <a:rPr lang="en-IE" sz="2400" dirty="0" err="1">
                <a:solidFill>
                  <a:srgbClr val="00B050"/>
                </a:solidFill>
              </a:rPr>
              <a:t>ArrayList</a:t>
            </a:r>
            <a:r>
              <a:rPr lang="en-IE" sz="2400" dirty="0">
                <a:solidFill>
                  <a:srgbClr val="00B050"/>
                </a:solidFill>
              </a:rPr>
              <a:t> class</a:t>
            </a:r>
            <a:r>
              <a:rPr lang="en-IE" sz="2400" dirty="0">
                <a:solidFill>
                  <a:srgbClr val="7030A0"/>
                </a:solidFill>
              </a:rPr>
              <a:t> that we just imported. </a:t>
            </a:r>
            <a:endParaRPr lang="en-IE" sz="2000" dirty="0">
              <a:solidFill>
                <a:srgbClr val="7030A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6226E3-1650-4B32-B86C-CBDDCE3E4869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390220" y="4165009"/>
            <a:ext cx="1467782" cy="1055718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F2FE2C5-93D0-4286-AE7D-1721130085CF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7086600" y="3206934"/>
            <a:ext cx="1905000" cy="755467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77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0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E" sz="3200" b="1" dirty="0"/>
              <a:t>Add</a:t>
            </a:r>
            <a:r>
              <a:rPr lang="en-IE" sz="3200" dirty="0"/>
              <a:t> a </a:t>
            </a:r>
            <a:r>
              <a:rPr lang="en-IE" sz="3200" dirty="0">
                <a:solidFill>
                  <a:srgbClr val="00B0F0"/>
                </a:solidFill>
              </a:rPr>
              <a:t>product</a:t>
            </a:r>
            <a:r>
              <a:rPr lang="en-IE" sz="3200" dirty="0"/>
              <a:t> object </a:t>
            </a:r>
            <a:br>
              <a:rPr lang="en-IE" sz="3200" dirty="0"/>
            </a:br>
            <a:r>
              <a:rPr lang="en-IE" sz="3200" dirty="0"/>
              <a:t>to an </a:t>
            </a:r>
            <a:r>
              <a:rPr lang="en-IE" sz="3200" dirty="0" err="1">
                <a:solidFill>
                  <a:srgbClr val="00B050"/>
                </a:solidFill>
              </a:rPr>
              <a:t>ArrayList</a:t>
            </a:r>
            <a:r>
              <a:rPr lang="en-IE" sz="3200" dirty="0">
                <a:solidFill>
                  <a:srgbClr val="00B050"/>
                </a:solidFill>
              </a:rPr>
              <a:t> of Product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95600" y="1524001"/>
            <a:ext cx="6324600" cy="526297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chemeClr val="tx1"/>
                </a:solidFill>
              </a:rPr>
              <a:t>import </a:t>
            </a:r>
            <a:r>
              <a:rPr lang="en-IE" sz="2400" dirty="0" err="1">
                <a:solidFill>
                  <a:schemeClr val="tx1"/>
                </a:solidFill>
              </a:rPr>
              <a:t>java.util.ArrayList</a:t>
            </a:r>
            <a:r>
              <a:rPr lang="en-IE" sz="2400" dirty="0">
                <a:solidFill>
                  <a:schemeClr val="tx1"/>
                </a:solidFill>
              </a:rPr>
              <a:t>;</a:t>
            </a:r>
          </a:p>
          <a:p>
            <a:endParaRPr lang="en-IE" sz="2400" dirty="0">
              <a:solidFill>
                <a:schemeClr val="tx1"/>
              </a:solidFill>
            </a:endParaRPr>
          </a:p>
          <a:p>
            <a:r>
              <a:rPr lang="en-IE" sz="2400" dirty="0">
                <a:solidFill>
                  <a:schemeClr val="tx1"/>
                </a:solidFill>
              </a:rPr>
              <a:t>public class </a:t>
            </a:r>
            <a:r>
              <a:rPr lang="en-IE" sz="2400" b="1" dirty="0">
                <a:solidFill>
                  <a:srgbClr val="FA3EF9"/>
                </a:solidFill>
              </a:rPr>
              <a:t>Store</a:t>
            </a:r>
            <a:r>
              <a:rPr lang="en-IE" sz="2400" dirty="0">
                <a:solidFill>
                  <a:schemeClr val="tx1"/>
                </a:solidFill>
              </a:rPr>
              <a:t>{</a:t>
            </a:r>
          </a:p>
          <a:p>
            <a:endParaRPr lang="en-IE" sz="2400" dirty="0">
              <a:solidFill>
                <a:schemeClr val="tx1"/>
              </a:solidFill>
            </a:endParaRPr>
          </a:p>
          <a:p>
            <a:r>
              <a:rPr lang="en-IE" sz="2400" dirty="0">
                <a:solidFill>
                  <a:schemeClr val="tx1"/>
                </a:solidFill>
              </a:rPr>
              <a:t>	private </a:t>
            </a:r>
            <a:r>
              <a:rPr lang="en-IE" sz="2400" dirty="0" err="1">
                <a:solidFill>
                  <a:schemeClr val="tx1"/>
                </a:solidFill>
              </a:rPr>
              <a:t>ArrayList</a:t>
            </a:r>
            <a:r>
              <a:rPr lang="en-IE" sz="2400" dirty="0">
                <a:solidFill>
                  <a:schemeClr val="tx1"/>
                </a:solidFill>
              </a:rPr>
              <a:t>&lt;Product&gt; products;</a:t>
            </a:r>
          </a:p>
          <a:p>
            <a:r>
              <a:rPr lang="en-IE" sz="2400" dirty="0">
                <a:solidFill>
                  <a:schemeClr val="tx1"/>
                </a:solidFill>
              </a:rPr>
              <a:t>	</a:t>
            </a:r>
          </a:p>
          <a:p>
            <a:r>
              <a:rPr lang="en-IE" sz="2400" dirty="0">
                <a:solidFill>
                  <a:schemeClr val="tx1"/>
                </a:solidFill>
              </a:rPr>
              <a:t>	public Store(){</a:t>
            </a:r>
          </a:p>
          <a:p>
            <a:r>
              <a:rPr lang="en-IE" sz="2400" dirty="0">
                <a:solidFill>
                  <a:schemeClr val="tx1"/>
                </a:solidFill>
              </a:rPr>
              <a:t>	      products = new </a:t>
            </a:r>
            <a:r>
              <a:rPr lang="en-IE" sz="2400" dirty="0" err="1">
                <a:solidFill>
                  <a:schemeClr val="tx1"/>
                </a:solidFill>
              </a:rPr>
              <a:t>ArrayList</a:t>
            </a:r>
            <a:r>
              <a:rPr lang="en-IE" sz="2400" dirty="0">
                <a:solidFill>
                  <a:schemeClr val="tx1"/>
                </a:solidFill>
              </a:rPr>
              <a:t>&lt;Product&gt; ();</a:t>
            </a:r>
          </a:p>
          <a:p>
            <a:r>
              <a:rPr lang="en-IE" sz="2400" dirty="0">
                <a:solidFill>
                  <a:schemeClr val="tx1"/>
                </a:solidFill>
              </a:rPr>
              <a:t>	}</a:t>
            </a:r>
          </a:p>
          <a:p>
            <a:endParaRPr lang="en-IE" sz="2400" dirty="0">
              <a:solidFill>
                <a:schemeClr val="tx1"/>
              </a:solidFill>
            </a:endParaRPr>
          </a:p>
          <a:p>
            <a:r>
              <a:rPr lang="en-IE" sz="2400" dirty="0">
                <a:solidFill>
                  <a:schemeClr val="tx1"/>
                </a:solidFill>
              </a:rPr>
              <a:t>	public void </a:t>
            </a:r>
            <a:r>
              <a:rPr lang="en-IE" sz="2400" b="1" dirty="0">
                <a:solidFill>
                  <a:schemeClr val="tx1"/>
                </a:solidFill>
              </a:rPr>
              <a:t>add</a:t>
            </a:r>
            <a:r>
              <a:rPr lang="en-IE" sz="2400" dirty="0">
                <a:solidFill>
                  <a:schemeClr val="tx1"/>
                </a:solidFill>
              </a:rPr>
              <a:t> (Product product){</a:t>
            </a:r>
          </a:p>
          <a:p>
            <a:r>
              <a:rPr lang="en-IE" sz="2400" dirty="0">
                <a:solidFill>
                  <a:schemeClr val="tx1"/>
                </a:solidFill>
              </a:rPr>
              <a:t>	      </a:t>
            </a:r>
            <a:r>
              <a:rPr lang="en-IE" sz="2400" dirty="0" err="1">
                <a:solidFill>
                  <a:schemeClr val="tx1"/>
                </a:solidFill>
              </a:rPr>
              <a:t>products.add</a:t>
            </a:r>
            <a:r>
              <a:rPr lang="en-IE" sz="2400" dirty="0">
                <a:solidFill>
                  <a:schemeClr val="tx1"/>
                </a:solidFill>
              </a:rPr>
              <a:t> (product);	</a:t>
            </a:r>
          </a:p>
          <a:p>
            <a:r>
              <a:rPr lang="en-IE" sz="2400" dirty="0">
                <a:solidFill>
                  <a:schemeClr val="tx1"/>
                </a:solidFill>
              </a:rPr>
              <a:t>	}</a:t>
            </a:r>
          </a:p>
          <a:p>
            <a:r>
              <a:rPr lang="en-IE" sz="24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4" name="Rectangle 3"/>
          <p:cNvSpPr/>
          <p:nvPr/>
        </p:nvSpPr>
        <p:spPr>
          <a:xfrm>
            <a:off x="3657600" y="5105400"/>
            <a:ext cx="4724400" cy="1295400"/>
          </a:xfrm>
          <a:prstGeom prst="rect">
            <a:avLst/>
          </a:prstGeom>
          <a:noFill/>
          <a:ln w="44450">
            <a:solidFill>
              <a:srgbClr val="FCBA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F880D33-ECD6-469D-A4B6-DFAB57039D83}"/>
              </a:ext>
            </a:extLst>
          </p:cNvPr>
          <p:cNvSpPr/>
          <p:nvPr/>
        </p:nvSpPr>
        <p:spPr>
          <a:xfrm>
            <a:off x="8077200" y="228600"/>
            <a:ext cx="2318446" cy="607356"/>
          </a:xfrm>
          <a:prstGeom prst="roundRect">
            <a:avLst/>
          </a:prstGeom>
          <a:solidFill>
            <a:srgbClr val="FA3EF9"/>
          </a:solidFill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47978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IE" b="1" dirty="0"/>
              <a:t>Methods (2)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81200" y="1600201"/>
            <a:ext cx="8077200" cy="4525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br>
              <a:rPr lang="en-IE" dirty="0">
                <a:solidFill>
                  <a:srgbClr val="FF0000"/>
                </a:solidFill>
              </a:rPr>
            </a:br>
            <a:r>
              <a:rPr lang="en-IE" dirty="0">
                <a:solidFill>
                  <a:srgbClr val="FF0000"/>
                </a:solidFill>
              </a:rPr>
              <a:t>These methods work on the </a:t>
            </a:r>
            <a:r>
              <a:rPr lang="en-IE" b="1" dirty="0" err="1">
                <a:solidFill>
                  <a:srgbClr val="FF0000"/>
                </a:solidFill>
              </a:rPr>
              <a:t>ArrayList</a:t>
            </a:r>
            <a:r>
              <a:rPr lang="en-IE" dirty="0">
                <a:solidFill>
                  <a:srgbClr val="FF0000"/>
                </a:solidFill>
              </a:rPr>
              <a:t> to:</a:t>
            </a:r>
            <a:br>
              <a:rPr lang="en-IE" dirty="0">
                <a:solidFill>
                  <a:srgbClr val="FF0000"/>
                </a:solidFill>
              </a:rPr>
            </a:br>
            <a:endParaRPr lang="en-IE" dirty="0">
              <a:solidFill>
                <a:srgbClr val="FF0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IE" b="1" dirty="0">
                <a:solidFill>
                  <a:schemeClr val="bg1">
                    <a:lumMod val="50000"/>
                  </a:schemeClr>
                </a:solidFill>
              </a:rPr>
              <a:t>add</a:t>
            </a:r>
            <a:r>
              <a:rPr lang="en-IE" dirty="0">
                <a:solidFill>
                  <a:schemeClr val="bg1">
                    <a:lumMod val="50000"/>
                  </a:schemeClr>
                </a:solidFill>
              </a:rPr>
              <a:t> Products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>
                <a:solidFill>
                  <a:srgbClr val="FF0000"/>
                </a:solidFill>
              </a:rPr>
              <a:t>print out the contents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print out the cheapest product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BFED93-D689-4F90-98CD-1D6E90C96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781338"/>
            <a:ext cx="2895600" cy="216368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Straight Arrow Connector 14"/>
          <p:cNvCxnSpPr>
            <a:cxnSpLocks/>
          </p:cNvCxnSpPr>
          <p:nvPr/>
        </p:nvCxnSpPr>
        <p:spPr>
          <a:xfrm flipV="1">
            <a:off x="6248400" y="3520282"/>
            <a:ext cx="1515374" cy="13731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onut 15"/>
          <p:cNvSpPr/>
          <p:nvPr/>
        </p:nvSpPr>
        <p:spPr>
          <a:xfrm>
            <a:off x="7772400" y="3382962"/>
            <a:ext cx="2057400" cy="274638"/>
          </a:xfrm>
          <a:prstGeom prst="donut">
            <a:avLst>
              <a:gd name="adj" fmla="val 10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8C673A1-D6BB-414E-8123-CC2347A77AE3}"/>
              </a:ext>
            </a:extLst>
          </p:cNvPr>
          <p:cNvSpPr/>
          <p:nvPr/>
        </p:nvSpPr>
        <p:spPr>
          <a:xfrm>
            <a:off x="8077200" y="228600"/>
            <a:ext cx="2318446" cy="607356"/>
          </a:xfrm>
          <a:prstGeom prst="roundRect">
            <a:avLst/>
          </a:prstGeom>
          <a:solidFill>
            <a:srgbClr val="FA3EF9"/>
          </a:solidFill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182420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IE" sz="3200" dirty="0"/>
              <a:t>Print out the contents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A7A70C1-435A-4FDA-9C66-E510B7004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0336" y="2116873"/>
            <a:ext cx="8084264" cy="2800767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listProducts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products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.size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==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products"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String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listOfProducts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products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.size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listOfProducts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products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.get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\n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listOfProducts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pic>
        <p:nvPicPr>
          <p:cNvPr id="22" name="Picture 2" descr="Output from ShopV3.0 - no menu">
            <a:extLst>
              <a:ext uri="{FF2B5EF4-FFF2-40B4-BE49-F238E27FC236}">
                <a16:creationId xmlns:a16="http://schemas.microsoft.com/office/drawing/2014/main" id="{E7B7EDB8-84EE-4218-A128-F366C91A28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" t="51594" r="1677" b="37251"/>
          <a:stretch/>
        </p:blipFill>
        <p:spPr bwMode="auto">
          <a:xfrm>
            <a:off x="1736785" y="6178060"/>
            <a:ext cx="8839200" cy="6799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2A91354-F52E-4B73-B83F-FF7EF279310F}"/>
              </a:ext>
            </a:extLst>
          </p:cNvPr>
          <p:cNvSpPr txBox="1"/>
          <p:nvPr/>
        </p:nvSpPr>
        <p:spPr>
          <a:xfrm>
            <a:off x="1633910" y="5782546"/>
            <a:ext cx="167640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Sample Output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3E93723-668A-4E37-B70A-54C329D80F72}"/>
              </a:ext>
            </a:extLst>
          </p:cNvPr>
          <p:cNvSpPr/>
          <p:nvPr/>
        </p:nvSpPr>
        <p:spPr>
          <a:xfrm>
            <a:off x="8077200" y="228600"/>
            <a:ext cx="2318446" cy="607356"/>
          </a:xfrm>
          <a:prstGeom prst="roundRect">
            <a:avLst/>
          </a:prstGeom>
          <a:solidFill>
            <a:srgbClr val="FA3EF9"/>
          </a:solidFill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401999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E" sz="3200" dirty="0"/>
              <a:t>Print out the contents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A7A70C1-435A-4FDA-9C66-E510B7004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0336" y="2116873"/>
            <a:ext cx="8084264" cy="2800767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listProducts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products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.size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==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products"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String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listOfProducts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products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.size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listOfProducts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products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.get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\n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listOfProducts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897FB3-D3EA-493E-9FFD-002C03AB03F1}"/>
              </a:ext>
            </a:extLst>
          </p:cNvPr>
          <p:cNvSpPr txBox="1"/>
          <p:nvPr/>
        </p:nvSpPr>
        <p:spPr>
          <a:xfrm>
            <a:off x="3638254" y="1171680"/>
            <a:ext cx="6873815" cy="707886"/>
          </a:xfrm>
          <a:prstGeom prst="rect">
            <a:avLst/>
          </a:prstGeom>
          <a:solidFill>
            <a:srgbClr val="FCBAC5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000" dirty="0"/>
              <a:t>If the size of the products </a:t>
            </a:r>
            <a:r>
              <a:rPr lang="en-IE" sz="2000" dirty="0" err="1"/>
              <a:t>ArrayList</a:t>
            </a:r>
            <a:r>
              <a:rPr lang="en-IE" sz="2000" dirty="0"/>
              <a:t> is </a:t>
            </a:r>
            <a:r>
              <a:rPr lang="en-IE" sz="2000" b="1" dirty="0"/>
              <a:t>zero</a:t>
            </a:r>
            <a:r>
              <a:rPr lang="en-IE" sz="2000" dirty="0"/>
              <a:t>, </a:t>
            </a:r>
          </a:p>
          <a:p>
            <a:r>
              <a:rPr lang="en-IE" sz="2000" dirty="0"/>
              <a:t>return the String “No products” to the Driver class to be printed.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51AC23A-B000-49BB-A07E-C12D02B633D8}"/>
              </a:ext>
            </a:extLst>
          </p:cNvPr>
          <p:cNvSpPr/>
          <p:nvPr/>
        </p:nvSpPr>
        <p:spPr>
          <a:xfrm>
            <a:off x="2244368" y="2420059"/>
            <a:ext cx="7696200" cy="533400"/>
          </a:xfrm>
          <a:prstGeom prst="roundRect">
            <a:avLst/>
          </a:prstGeom>
          <a:noFill/>
          <a:ln w="38100">
            <a:solidFill>
              <a:srgbClr val="FCBA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>
          <a:xfrm flipH="1" flipV="1">
            <a:off x="7848600" y="1845756"/>
            <a:ext cx="304800" cy="541476"/>
          </a:xfrm>
          <a:prstGeom prst="straightConnector1">
            <a:avLst/>
          </a:prstGeom>
          <a:ln w="28575">
            <a:solidFill>
              <a:srgbClr val="FCBAC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Output from ShopV3.0 - no menu">
            <a:extLst>
              <a:ext uri="{FF2B5EF4-FFF2-40B4-BE49-F238E27FC236}">
                <a16:creationId xmlns:a16="http://schemas.microsoft.com/office/drawing/2014/main" id="{E7B7EDB8-84EE-4218-A128-F366C91A28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" t="51594" r="1677" b="37251"/>
          <a:stretch/>
        </p:blipFill>
        <p:spPr bwMode="auto">
          <a:xfrm>
            <a:off x="1736785" y="6178060"/>
            <a:ext cx="8839200" cy="6799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2A91354-F52E-4B73-B83F-FF7EF279310F}"/>
              </a:ext>
            </a:extLst>
          </p:cNvPr>
          <p:cNvSpPr txBox="1"/>
          <p:nvPr/>
        </p:nvSpPr>
        <p:spPr>
          <a:xfrm>
            <a:off x="1633910" y="5782546"/>
            <a:ext cx="167640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Sample Output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3E93723-668A-4E37-B70A-54C329D80F72}"/>
              </a:ext>
            </a:extLst>
          </p:cNvPr>
          <p:cNvSpPr/>
          <p:nvPr/>
        </p:nvSpPr>
        <p:spPr>
          <a:xfrm>
            <a:off x="8077200" y="228600"/>
            <a:ext cx="2318446" cy="607356"/>
          </a:xfrm>
          <a:prstGeom prst="roundRect">
            <a:avLst/>
          </a:prstGeom>
          <a:solidFill>
            <a:srgbClr val="FA3EF9"/>
          </a:solidFill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36746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E" sz="3200" dirty="0"/>
              <a:t>Print out the contents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A7A70C1-435A-4FDA-9C66-E510B7004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0336" y="2116873"/>
            <a:ext cx="8084264" cy="2800767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listProducts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products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.size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==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products"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String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listOfProducts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products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.size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listOfProducts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products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.get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\n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listOfProducts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H="1">
            <a:off x="5562600" y="4668902"/>
            <a:ext cx="126522" cy="377439"/>
          </a:xfrm>
          <a:prstGeom prst="straightConnector1">
            <a:avLst/>
          </a:prstGeom>
          <a:ln w="28575">
            <a:solidFill>
              <a:srgbClr val="FCBAC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B897FB3-D3EA-493E-9FFD-002C03AB03F1}"/>
              </a:ext>
            </a:extLst>
          </p:cNvPr>
          <p:cNvSpPr txBox="1"/>
          <p:nvPr/>
        </p:nvSpPr>
        <p:spPr>
          <a:xfrm>
            <a:off x="1716000" y="5046340"/>
            <a:ext cx="8839200" cy="707886"/>
          </a:xfrm>
          <a:prstGeom prst="rect">
            <a:avLst/>
          </a:prstGeom>
          <a:solidFill>
            <a:srgbClr val="FCBAC5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000" dirty="0"/>
              <a:t>If there are products in the </a:t>
            </a:r>
            <a:r>
              <a:rPr lang="en-IE" sz="2000" dirty="0" err="1"/>
              <a:t>ArrayList</a:t>
            </a:r>
            <a:r>
              <a:rPr lang="en-IE" sz="2000" dirty="0"/>
              <a:t>…</a:t>
            </a:r>
          </a:p>
          <a:p>
            <a:r>
              <a:rPr lang="en-IE" sz="2000" dirty="0"/>
              <a:t>return a String containing the index number of each product &amp; the product details.</a:t>
            </a:r>
          </a:p>
        </p:txBody>
      </p:sp>
      <p:sp>
        <p:nvSpPr>
          <p:cNvPr id="21" name="Rectangle: Rounded Corners 10">
            <a:extLst>
              <a:ext uri="{FF2B5EF4-FFF2-40B4-BE49-F238E27FC236}">
                <a16:creationId xmlns:a16="http://schemas.microsoft.com/office/drawing/2014/main" id="{151AC23A-B000-49BB-A07E-C12D02B633D8}"/>
              </a:ext>
            </a:extLst>
          </p:cNvPr>
          <p:cNvSpPr/>
          <p:nvPr/>
        </p:nvSpPr>
        <p:spPr>
          <a:xfrm>
            <a:off x="2241555" y="2953460"/>
            <a:ext cx="7696200" cy="1723817"/>
          </a:xfrm>
          <a:prstGeom prst="roundRect">
            <a:avLst/>
          </a:prstGeom>
          <a:noFill/>
          <a:ln w="38100">
            <a:solidFill>
              <a:srgbClr val="FCBA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22" name="Picture 2" descr="Output from ShopV3.0 - no menu">
            <a:extLst>
              <a:ext uri="{FF2B5EF4-FFF2-40B4-BE49-F238E27FC236}">
                <a16:creationId xmlns:a16="http://schemas.microsoft.com/office/drawing/2014/main" id="{E7B7EDB8-84EE-4218-A128-F366C91A28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" t="51594" r="1677" b="37251"/>
          <a:stretch/>
        </p:blipFill>
        <p:spPr bwMode="auto">
          <a:xfrm>
            <a:off x="1736785" y="6178060"/>
            <a:ext cx="8839200" cy="6799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2A91354-F52E-4B73-B83F-FF7EF279310F}"/>
              </a:ext>
            </a:extLst>
          </p:cNvPr>
          <p:cNvSpPr txBox="1"/>
          <p:nvPr/>
        </p:nvSpPr>
        <p:spPr>
          <a:xfrm>
            <a:off x="1633910" y="5782546"/>
            <a:ext cx="167640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Sample Output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3E93723-668A-4E37-B70A-54C329D80F72}"/>
              </a:ext>
            </a:extLst>
          </p:cNvPr>
          <p:cNvSpPr/>
          <p:nvPr/>
        </p:nvSpPr>
        <p:spPr>
          <a:xfrm>
            <a:off x="8077200" y="228600"/>
            <a:ext cx="2318446" cy="607356"/>
          </a:xfrm>
          <a:prstGeom prst="roundRect">
            <a:avLst/>
          </a:prstGeom>
          <a:solidFill>
            <a:srgbClr val="FA3EF9"/>
          </a:solidFill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238258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C54F-25E0-4FBC-AA95-B1EADD8A26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39160" y="224344"/>
            <a:ext cx="8229600" cy="762000"/>
          </a:xfrm>
        </p:spPr>
        <p:txBody>
          <a:bodyPr/>
          <a:lstStyle/>
          <a:p>
            <a:pPr algn="r"/>
            <a:r>
              <a:rPr lang="en-IE" b="1" dirty="0"/>
              <a:t>RECAP:</a:t>
            </a:r>
            <a:r>
              <a:rPr lang="en-IE" dirty="0"/>
              <a:t> Shop </a:t>
            </a:r>
            <a:r>
              <a:rPr lang="en-IE" b="1" dirty="0">
                <a:solidFill>
                  <a:srgbClr val="FF0000"/>
                </a:solidFill>
              </a:rPr>
              <a:t>V2.0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78F51-A6C3-4DFC-8DDB-3489B717AD7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106788" y="5345419"/>
            <a:ext cx="8161972" cy="889510"/>
          </a:xfrm>
          <a:ln w="41275">
            <a:solidFill>
              <a:srgbClr val="4F81BD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2400" b="1" u="sng" dirty="0">
                <a:solidFill>
                  <a:schemeClr val="accent1"/>
                </a:solidFill>
              </a:rPr>
              <a:t>Product</a:t>
            </a:r>
            <a:r>
              <a:rPr lang="en-IE" sz="2400" dirty="0">
                <a:solidFill>
                  <a:schemeClr val="accent1"/>
                </a:solidFill>
              </a:rPr>
              <a:t> </a:t>
            </a:r>
            <a:r>
              <a:rPr lang="en-IE" sz="2400" dirty="0"/>
              <a:t>class stores details of a product’s name, code, unit cost and whether it is in the current product line or not.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F48EAA3-F50D-4307-B4CB-4A28736D5065}"/>
              </a:ext>
            </a:extLst>
          </p:cNvPr>
          <p:cNvSpPr/>
          <p:nvPr/>
        </p:nvSpPr>
        <p:spPr>
          <a:xfrm>
            <a:off x="3886201" y="644940"/>
            <a:ext cx="1701613" cy="882318"/>
          </a:xfrm>
          <a:prstGeom prst="roundRect">
            <a:avLst/>
          </a:prstGeom>
          <a:solidFill>
            <a:srgbClr val="F79646"/>
          </a:solidFill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/>
              <a:t>Driver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492F55B-1604-4D99-A22D-1190EB809A71}"/>
              </a:ext>
            </a:extLst>
          </p:cNvPr>
          <p:cNvSpPr/>
          <p:nvPr/>
        </p:nvSpPr>
        <p:spPr>
          <a:xfrm>
            <a:off x="8363760" y="2819400"/>
            <a:ext cx="1981200" cy="838200"/>
          </a:xfrm>
          <a:prstGeom prst="roundRect">
            <a:avLst/>
          </a:prstGeom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/>
              <a:t>Product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911C9948-2B5E-4D2E-9333-9172083D4EDA}"/>
              </a:ext>
            </a:extLst>
          </p:cNvPr>
          <p:cNvCxnSpPr>
            <a:cxnSpLocks/>
            <a:stCxn id="7" idx="3"/>
            <a:endCxn id="5" idx="0"/>
          </p:cNvCxnSpPr>
          <p:nvPr/>
        </p:nvCxnSpPr>
        <p:spPr>
          <a:xfrm>
            <a:off x="8210764" y="2209224"/>
            <a:ext cx="1143597" cy="61017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2A054C1-33CC-4C1E-8322-FBD58ACACEF3}"/>
              </a:ext>
            </a:extLst>
          </p:cNvPr>
          <p:cNvSpPr/>
          <p:nvPr/>
        </p:nvSpPr>
        <p:spPr>
          <a:xfrm>
            <a:off x="5892317" y="1608145"/>
            <a:ext cx="2318446" cy="1202157"/>
          </a:xfrm>
          <a:prstGeom prst="roundRect">
            <a:avLst/>
          </a:prstGeom>
          <a:solidFill>
            <a:srgbClr val="FA3EF9"/>
          </a:solidFill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0AEBB43-905A-41A4-BF93-53084BD3F5DF}"/>
              </a:ext>
            </a:extLst>
          </p:cNvPr>
          <p:cNvCxnSpPr>
            <a:cxnSpLocks/>
            <a:stCxn id="4" idx="3"/>
            <a:endCxn id="7" idx="0"/>
          </p:cNvCxnSpPr>
          <p:nvPr/>
        </p:nvCxnSpPr>
        <p:spPr>
          <a:xfrm>
            <a:off x="5587814" y="1086100"/>
            <a:ext cx="1463727" cy="52204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595318" y="1178340"/>
            <a:ext cx="4724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solidFill>
                  <a:schemeClr val="bg1"/>
                </a:solidFill>
              </a:rPr>
              <a:t>v2</a:t>
            </a:r>
          </a:p>
        </p:txBody>
      </p:sp>
    </p:spTree>
    <p:extLst>
      <p:ext uri="{BB962C8B-B14F-4D97-AF65-F5344CB8AC3E}">
        <p14:creationId xmlns:p14="http://schemas.microsoft.com/office/powerpoint/2010/main" val="195758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IE" b="1" dirty="0"/>
              <a:t>Methods (3)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81200" y="1600201"/>
            <a:ext cx="8077200" cy="4525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br>
              <a:rPr lang="en-IE" dirty="0">
                <a:solidFill>
                  <a:srgbClr val="FF0000"/>
                </a:solidFill>
              </a:rPr>
            </a:br>
            <a:r>
              <a:rPr lang="en-IE" dirty="0">
                <a:solidFill>
                  <a:srgbClr val="FF0000"/>
                </a:solidFill>
              </a:rPr>
              <a:t>These methods work on the </a:t>
            </a:r>
            <a:r>
              <a:rPr lang="en-IE" b="1" dirty="0" err="1">
                <a:solidFill>
                  <a:srgbClr val="FF0000"/>
                </a:solidFill>
              </a:rPr>
              <a:t>ArrayList</a:t>
            </a:r>
            <a:r>
              <a:rPr lang="en-IE" dirty="0">
                <a:solidFill>
                  <a:srgbClr val="FF0000"/>
                </a:solidFill>
              </a:rPr>
              <a:t> to:</a:t>
            </a:r>
            <a:br>
              <a:rPr lang="en-IE" dirty="0">
                <a:solidFill>
                  <a:srgbClr val="FF0000"/>
                </a:solidFill>
              </a:rPr>
            </a:br>
            <a:endParaRPr lang="en-IE" dirty="0">
              <a:solidFill>
                <a:srgbClr val="FF0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IE" b="1" dirty="0">
                <a:solidFill>
                  <a:schemeClr val="bg1">
                    <a:lumMod val="50000"/>
                  </a:schemeClr>
                </a:solidFill>
              </a:rPr>
              <a:t>add</a:t>
            </a:r>
            <a:r>
              <a:rPr lang="en-IE" dirty="0">
                <a:solidFill>
                  <a:schemeClr val="bg1">
                    <a:lumMod val="50000"/>
                  </a:schemeClr>
                </a:solidFill>
              </a:rPr>
              <a:t> Products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>
                <a:solidFill>
                  <a:schemeClr val="bg1">
                    <a:lumMod val="50000"/>
                  </a:schemeClr>
                </a:solidFill>
              </a:rPr>
              <a:t>print out the contents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>
                <a:solidFill>
                  <a:srgbClr val="FF0000"/>
                </a:solidFill>
              </a:rPr>
              <a:t>print out the cheapest product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BFED93-D689-4F90-98CD-1D6E90C96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781338"/>
            <a:ext cx="2895600" cy="216368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Straight Arrow Connector 14"/>
          <p:cNvCxnSpPr>
            <a:cxnSpLocks/>
          </p:cNvCxnSpPr>
          <p:nvPr/>
        </p:nvCxnSpPr>
        <p:spPr>
          <a:xfrm flipV="1">
            <a:off x="7543801" y="3712880"/>
            <a:ext cx="375557" cy="35588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onut 15"/>
          <p:cNvSpPr/>
          <p:nvPr/>
        </p:nvSpPr>
        <p:spPr>
          <a:xfrm>
            <a:off x="7886700" y="3588940"/>
            <a:ext cx="2324100" cy="297260"/>
          </a:xfrm>
          <a:prstGeom prst="donut">
            <a:avLst>
              <a:gd name="adj" fmla="val 10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2584947-657B-45BC-A2FB-7D67B71AEE88}"/>
              </a:ext>
            </a:extLst>
          </p:cNvPr>
          <p:cNvSpPr/>
          <p:nvPr/>
        </p:nvSpPr>
        <p:spPr>
          <a:xfrm>
            <a:off x="8077200" y="228600"/>
            <a:ext cx="2318446" cy="607356"/>
          </a:xfrm>
          <a:prstGeom prst="roundRect">
            <a:avLst/>
          </a:prstGeom>
          <a:solidFill>
            <a:srgbClr val="FA3EF9"/>
          </a:solidFill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28295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F21AFB1-7942-4795-B5D6-C567C3B35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070" y="1524000"/>
            <a:ext cx="4857750" cy="52216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539" y="291916"/>
            <a:ext cx="8694281" cy="1143000"/>
          </a:xfr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IE" dirty="0"/>
              <a:t>		Finding the Cheapest </a:t>
            </a:r>
            <a:r>
              <a:rPr lang="en-IE" b="1" dirty="0"/>
              <a:t>Product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943599" y="2604814"/>
            <a:ext cx="4368729" cy="313418"/>
          </a:xfrm>
          <a:prstGeom prst="rect">
            <a:avLst/>
          </a:prstGeom>
          <a:noFill/>
          <a:ln w="44450">
            <a:solidFill>
              <a:srgbClr val="FCBA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9" name="Rectangle 18"/>
          <p:cNvSpPr/>
          <p:nvPr/>
        </p:nvSpPr>
        <p:spPr>
          <a:xfrm>
            <a:off x="5943601" y="5943600"/>
            <a:ext cx="4368726" cy="349599"/>
          </a:xfrm>
          <a:prstGeom prst="rect">
            <a:avLst/>
          </a:prstGeom>
          <a:noFill/>
          <a:ln w="44450">
            <a:solidFill>
              <a:srgbClr val="F9CF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0" name="TextBox 19"/>
          <p:cNvSpPr txBox="1"/>
          <p:nvPr/>
        </p:nvSpPr>
        <p:spPr>
          <a:xfrm>
            <a:off x="1889535" y="2664768"/>
            <a:ext cx="3093945" cy="461665"/>
          </a:xfrm>
          <a:prstGeom prst="rect">
            <a:avLst/>
          </a:prstGeom>
          <a:solidFill>
            <a:srgbClr val="FCBAC5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400" b="1" dirty="0"/>
              <a:t>get</a:t>
            </a:r>
            <a:r>
              <a:rPr lang="en-IE" sz="2400" dirty="0"/>
              <a:t>ter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859054" y="5831534"/>
            <a:ext cx="3093945" cy="461665"/>
          </a:xfrm>
          <a:prstGeom prst="rect">
            <a:avLst/>
          </a:prstGeom>
          <a:solidFill>
            <a:srgbClr val="F9CF8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400" b="1" dirty="0"/>
              <a:t>private field </a:t>
            </a:r>
            <a:r>
              <a:rPr lang="mr-IN" sz="2400" b="1" dirty="0"/>
              <a:t>–</a:t>
            </a:r>
            <a:r>
              <a:rPr lang="en-IE" sz="2400" b="1" dirty="0"/>
              <a:t> unit cost</a:t>
            </a:r>
            <a:endParaRPr lang="en-IE" sz="2400" dirty="0"/>
          </a:p>
        </p:txBody>
      </p:sp>
      <p:cxnSp>
        <p:nvCxnSpPr>
          <p:cNvPr id="22" name="Straight Arrow Connector 21"/>
          <p:cNvCxnSpPr>
            <a:cxnSpLocks/>
          </p:cNvCxnSpPr>
          <p:nvPr/>
        </p:nvCxnSpPr>
        <p:spPr>
          <a:xfrm flipV="1">
            <a:off x="4869178" y="2907031"/>
            <a:ext cx="1068596" cy="38515"/>
          </a:xfrm>
          <a:prstGeom prst="straightConnector1">
            <a:avLst/>
          </a:prstGeom>
          <a:ln w="28575">
            <a:solidFill>
              <a:srgbClr val="FCBAC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/>
          </p:cNvCxnSpPr>
          <p:nvPr/>
        </p:nvCxnSpPr>
        <p:spPr>
          <a:xfrm flipV="1">
            <a:off x="4922519" y="6082367"/>
            <a:ext cx="1068596" cy="38515"/>
          </a:xfrm>
          <a:prstGeom prst="straightConnector1">
            <a:avLst/>
          </a:prstGeom>
          <a:ln w="28575">
            <a:solidFill>
              <a:srgbClr val="F9CF8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4">
            <a:extLst>
              <a:ext uri="{FF2B5EF4-FFF2-40B4-BE49-F238E27FC236}">
                <a16:creationId xmlns:a16="http://schemas.microsoft.com/office/drawing/2014/main" id="{289EE6A2-5070-4C96-AF07-632874F83C75}"/>
              </a:ext>
            </a:extLst>
          </p:cNvPr>
          <p:cNvSpPr/>
          <p:nvPr/>
        </p:nvSpPr>
        <p:spPr>
          <a:xfrm>
            <a:off x="1981200" y="304800"/>
            <a:ext cx="1981200" cy="838200"/>
          </a:xfrm>
          <a:prstGeom prst="roundRect">
            <a:avLst/>
          </a:prstGeom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/>
              <a:t>Product</a:t>
            </a:r>
          </a:p>
        </p:txBody>
      </p:sp>
    </p:spTree>
    <p:extLst>
      <p:ext uri="{BB962C8B-B14F-4D97-AF65-F5344CB8AC3E}">
        <p14:creationId xmlns:p14="http://schemas.microsoft.com/office/powerpoint/2010/main" val="313230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76400" y="1524001"/>
            <a:ext cx="8839200" cy="526297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E" sz="2400" dirty="0">
                <a:solidFill>
                  <a:srgbClr val="FF0000"/>
                </a:solidFill>
              </a:rPr>
              <a:t>If products have been added to the </a:t>
            </a:r>
            <a:r>
              <a:rPr lang="en-IE" sz="2400" dirty="0" err="1">
                <a:solidFill>
                  <a:srgbClr val="FF0000"/>
                </a:solidFill>
              </a:rPr>
              <a:t>ArrayList</a:t>
            </a:r>
            <a:endParaRPr lang="en-IE" sz="2400" dirty="0">
              <a:solidFill>
                <a:srgbClr val="FF0000"/>
              </a:solidFill>
            </a:endParaRPr>
          </a:p>
          <a:p>
            <a:r>
              <a:rPr lang="en-IE" sz="2400" dirty="0">
                <a:solidFill>
                  <a:schemeClr val="tx1"/>
                </a:solidFill>
              </a:rPr>
              <a:t>      </a:t>
            </a:r>
            <a:r>
              <a:rPr lang="en-IE" sz="2400" dirty="0">
                <a:solidFill>
                  <a:srgbClr val="7030A0"/>
                </a:solidFill>
              </a:rPr>
              <a:t>1.1 	  Assume that the first Product in the </a:t>
            </a:r>
            <a:r>
              <a:rPr lang="en-IE" sz="2400" dirty="0" err="1">
                <a:solidFill>
                  <a:srgbClr val="7030A0"/>
                </a:solidFill>
              </a:rPr>
              <a:t>ArrayList</a:t>
            </a:r>
            <a:r>
              <a:rPr lang="en-IE" sz="2400" dirty="0">
                <a:solidFill>
                  <a:srgbClr val="7030A0"/>
                </a:solidFill>
              </a:rPr>
              <a:t>  is the cheapest 	  (set a local variable to store this object).</a:t>
            </a:r>
          </a:p>
          <a:p>
            <a:pPr lvl="1"/>
            <a:r>
              <a:rPr lang="en-IE" sz="2400" dirty="0">
                <a:solidFill>
                  <a:srgbClr val="00B050"/>
                </a:solidFill>
              </a:rPr>
              <a:t>1.2   For all product objects in the </a:t>
            </a:r>
            <a:r>
              <a:rPr lang="en-IE" sz="2400" dirty="0" err="1">
                <a:solidFill>
                  <a:srgbClr val="00B050"/>
                </a:solidFill>
              </a:rPr>
              <a:t>ArrayList</a:t>
            </a:r>
            <a:endParaRPr lang="en-IE" sz="2400" dirty="0">
              <a:solidFill>
                <a:srgbClr val="00B050"/>
              </a:solidFill>
            </a:endParaRPr>
          </a:p>
          <a:p>
            <a:pPr lvl="2"/>
            <a:r>
              <a:rPr lang="en-IE" sz="2400" dirty="0">
                <a:solidFill>
                  <a:srgbClr val="0070C0"/>
                </a:solidFill>
              </a:rPr>
              <a:t> 1.2.1   if the current product cost is lower than the cost of        </a:t>
            </a:r>
          </a:p>
          <a:p>
            <a:pPr lvl="2"/>
            <a:r>
              <a:rPr lang="en-IE" sz="2400" dirty="0">
                <a:solidFill>
                  <a:srgbClr val="0070C0"/>
                </a:solidFill>
              </a:rPr>
              <a:t>                the product object stored in the local variable, </a:t>
            </a:r>
          </a:p>
          <a:p>
            <a:pPr lvl="2"/>
            <a:r>
              <a:rPr lang="en-IE" sz="2400" dirty="0">
                <a:solidFill>
                  <a:schemeClr val="tx1"/>
                </a:solidFill>
              </a:rPr>
              <a:t>		</a:t>
            </a:r>
            <a:r>
              <a:rPr lang="en-IE" sz="2400" dirty="0">
                <a:solidFill>
                  <a:schemeClr val="accent6">
                    <a:lumMod val="75000"/>
                  </a:schemeClr>
                </a:solidFill>
              </a:rPr>
              <a:t>1.2.1.1  update the local variable to hold the 			  current product object.</a:t>
            </a:r>
          </a:p>
          <a:p>
            <a:pPr lvl="2"/>
            <a:r>
              <a:rPr lang="en-IE" sz="2400" dirty="0">
                <a:solidFill>
                  <a:srgbClr val="0070C0"/>
                </a:solidFill>
              </a:rPr>
              <a:t>                end if</a:t>
            </a:r>
          </a:p>
          <a:p>
            <a:pPr lvl="2"/>
            <a:r>
              <a:rPr lang="en-IE" sz="2400" dirty="0">
                <a:solidFill>
                  <a:srgbClr val="00B050"/>
                </a:solidFill>
              </a:rPr>
              <a:t>   end for</a:t>
            </a:r>
          </a:p>
          <a:p>
            <a:r>
              <a:rPr lang="en-IE" sz="2400" dirty="0">
                <a:solidFill>
                  <a:schemeClr val="tx1"/>
                </a:solidFill>
              </a:rPr>
              <a:t>       </a:t>
            </a:r>
            <a:r>
              <a:rPr lang="en-IE" sz="2400" dirty="0">
                <a:solidFill>
                  <a:schemeClr val="accent2">
                    <a:lumMod val="75000"/>
                  </a:schemeClr>
                </a:solidFill>
              </a:rPr>
              <a:t>1.3 Return the name of the cheapest product.</a:t>
            </a:r>
          </a:p>
          <a:p>
            <a:r>
              <a:rPr lang="en-IE" sz="2400" dirty="0">
                <a:solidFill>
                  <a:srgbClr val="FF0000"/>
                </a:solidFill>
              </a:rPr>
              <a:t>       else </a:t>
            </a:r>
          </a:p>
          <a:p>
            <a:r>
              <a:rPr lang="en-IE" sz="2400" dirty="0">
                <a:solidFill>
                  <a:schemeClr val="tx1"/>
                </a:solidFill>
              </a:rPr>
              <a:t>       1.4 Return a message indicating that no products exist.</a:t>
            </a:r>
          </a:p>
          <a:p>
            <a:r>
              <a:rPr lang="en-IE" sz="2400" dirty="0">
                <a:solidFill>
                  <a:srgbClr val="FF0000"/>
                </a:solidFill>
              </a:rPr>
              <a:t>       end if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274638"/>
            <a:ext cx="88392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IE" dirty="0"/>
              <a:t>Finding the Cheapest Product </a:t>
            </a:r>
            <a:br>
              <a:rPr lang="en-IE" dirty="0"/>
            </a:br>
            <a:r>
              <a:rPr lang="en-IE" b="1" dirty="0"/>
              <a:t>Algorithm </a:t>
            </a:r>
            <a:r>
              <a:rPr lang="en-IE" dirty="0"/>
              <a:t>(numbered steps)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64B2053-EF1C-4AD5-BEF6-333DA7761F31}"/>
              </a:ext>
            </a:extLst>
          </p:cNvPr>
          <p:cNvSpPr/>
          <p:nvPr/>
        </p:nvSpPr>
        <p:spPr>
          <a:xfrm>
            <a:off x="8077200" y="228600"/>
            <a:ext cx="2318446" cy="607356"/>
          </a:xfrm>
          <a:prstGeom prst="roundRect">
            <a:avLst/>
          </a:prstGeom>
          <a:solidFill>
            <a:srgbClr val="FA3EF9"/>
          </a:solidFill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152859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IE" sz="3200" dirty="0"/>
              <a:t>Finding the Cheapest Product </a:t>
            </a:r>
            <a:br>
              <a:rPr lang="en-IE" sz="3200" dirty="0"/>
            </a:br>
            <a:r>
              <a:rPr lang="en-IE" sz="3200" dirty="0"/>
              <a:t>(</a:t>
            </a:r>
            <a:r>
              <a:rPr lang="en-IE" sz="3200" b="1" dirty="0">
                <a:solidFill>
                  <a:srgbClr val="FF0000"/>
                </a:solidFill>
              </a:rPr>
              <a:t>step 1.</a:t>
            </a:r>
            <a:r>
              <a:rPr lang="en-IE" sz="3200" dirty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09800" y="2556808"/>
            <a:ext cx="7613542" cy="19389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0000"/>
                </a:solidFill>
              </a:rPr>
              <a:t>if products have been added to the </a:t>
            </a:r>
            <a:r>
              <a:rPr lang="en-IE" sz="2400" dirty="0" err="1">
                <a:solidFill>
                  <a:srgbClr val="FF0000"/>
                </a:solidFill>
              </a:rPr>
              <a:t>ArrayList</a:t>
            </a:r>
            <a:endParaRPr lang="en-IE" sz="2400" dirty="0">
              <a:solidFill>
                <a:srgbClr val="FF0000"/>
              </a:solidFill>
            </a:endParaRPr>
          </a:p>
          <a:p>
            <a:r>
              <a:rPr lang="en-IE" sz="2400" dirty="0">
                <a:solidFill>
                  <a:srgbClr val="FF0000"/>
                </a:solidFill>
              </a:rPr>
              <a:t>         return the cheapest product</a:t>
            </a:r>
          </a:p>
          <a:p>
            <a:r>
              <a:rPr lang="en-IE" sz="2400" dirty="0">
                <a:solidFill>
                  <a:srgbClr val="FF0000"/>
                </a:solidFill>
              </a:rPr>
              <a:t>else </a:t>
            </a:r>
          </a:p>
          <a:p>
            <a:r>
              <a:rPr lang="en-IE" sz="2400" dirty="0">
                <a:solidFill>
                  <a:srgbClr val="FF0000"/>
                </a:solidFill>
              </a:rPr>
              <a:t>         return a message indicating that no products exist.</a:t>
            </a:r>
          </a:p>
          <a:p>
            <a:r>
              <a:rPr lang="en-IE" sz="2400" dirty="0">
                <a:solidFill>
                  <a:srgbClr val="FF0000"/>
                </a:solidFill>
              </a:rPr>
              <a:t>end if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77143" y="5413087"/>
            <a:ext cx="8011886" cy="120032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E" sz="3600"/>
              <a:t>Q: How </a:t>
            </a:r>
            <a:r>
              <a:rPr lang="en-IE" sz="3600" dirty="0"/>
              <a:t>do we write the code for this algorithm?</a:t>
            </a:r>
          </a:p>
        </p:txBody>
      </p:sp>
      <p:sp>
        <p:nvSpPr>
          <p:cNvPr id="5" name="Rectangle 4"/>
          <p:cNvSpPr/>
          <p:nvPr/>
        </p:nvSpPr>
        <p:spPr>
          <a:xfrm>
            <a:off x="1828800" y="2135833"/>
            <a:ext cx="54864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E" sz="2400" dirty="0"/>
              <a:t>Working on the outer if statement (</a:t>
            </a:r>
            <a:r>
              <a:rPr lang="en-IE" sz="2400" dirty="0">
                <a:solidFill>
                  <a:srgbClr val="FF0000"/>
                </a:solidFill>
              </a:rPr>
              <a:t>step 1.</a:t>
            </a:r>
            <a:r>
              <a:rPr lang="en-IE" sz="2400" dirty="0"/>
              <a:t>)</a:t>
            </a:r>
          </a:p>
        </p:txBody>
      </p:sp>
      <p:pic>
        <p:nvPicPr>
          <p:cNvPr id="6" name="Picture 2" descr="Image result for question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5545" l="7600" r="92400">
                        <a14:foregroundMark x1="61600" y1="2475" x2="64000" y2="84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685944"/>
            <a:ext cx="1447800" cy="116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CE2AF35-C542-4804-BFFD-977B34502C09}"/>
              </a:ext>
            </a:extLst>
          </p:cNvPr>
          <p:cNvSpPr/>
          <p:nvPr/>
        </p:nvSpPr>
        <p:spPr>
          <a:xfrm>
            <a:off x="8077200" y="228600"/>
            <a:ext cx="2318446" cy="607356"/>
          </a:xfrm>
          <a:prstGeom prst="roundRect">
            <a:avLst/>
          </a:prstGeom>
          <a:solidFill>
            <a:srgbClr val="FA3EF9"/>
          </a:solidFill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353249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6400" y="3530233"/>
            <a:ext cx="8839200" cy="2308324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if (</a:t>
            </a:r>
            <a:r>
              <a:rPr lang="en-IE" sz="2400" dirty="0" err="1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products.</a:t>
            </a:r>
            <a:r>
              <a:rPr lang="en-IE" sz="2400" b="1" dirty="0" err="1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size</a:t>
            </a:r>
            <a:r>
              <a:rPr lang="en-IE" sz="24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() </a:t>
            </a:r>
            <a:r>
              <a:rPr lang="en-IE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!= 0){</a:t>
            </a:r>
          </a:p>
          <a:p>
            <a:r>
              <a:rPr lang="en-IE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	//return the cheapest product</a:t>
            </a:r>
          </a:p>
          <a:p>
            <a:r>
              <a:rPr lang="en-IE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IE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else{</a:t>
            </a:r>
          </a:p>
          <a:p>
            <a:r>
              <a:rPr lang="en-IE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	return “No products are in the </a:t>
            </a:r>
            <a:r>
              <a:rPr lang="en-IE" sz="2400" dirty="0" err="1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ArrayList</a:t>
            </a:r>
            <a:r>
              <a:rPr lang="en-IE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”;</a:t>
            </a:r>
          </a:p>
          <a:p>
            <a:r>
              <a:rPr lang="en-IE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7" b="98828" l="3125" r="98047">
                        <a14:foregroundMark x1="21680" y1="13672" x2="22266" y2="22461"/>
                        <a14:foregroundMark x1="24609" y1="12500" x2="30469" y2="17773"/>
                        <a14:foregroundMark x1="41602" y1="25195" x2="45117" y2="29297"/>
                        <a14:foregroundMark x1="40430" y1="24219" x2="42578" y2="26172"/>
                        <a14:foregroundMark x1="39258" y1="25977" x2="42383" y2="27148"/>
                        <a14:foregroundMark x1="38086" y1="23633" x2="41602" y2="26758"/>
                        <a14:foregroundMark x1="38281" y1="22656" x2="41992" y2="263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2600" y="1821387"/>
            <a:ext cx="1708846" cy="1708846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3872485-7F23-4724-9A83-93B123691251}"/>
              </a:ext>
            </a:extLst>
          </p:cNvPr>
          <p:cNvSpPr/>
          <p:nvPr/>
        </p:nvSpPr>
        <p:spPr>
          <a:xfrm>
            <a:off x="8077200" y="228600"/>
            <a:ext cx="2318446" cy="607356"/>
          </a:xfrm>
          <a:prstGeom prst="roundRect">
            <a:avLst/>
          </a:prstGeom>
          <a:solidFill>
            <a:srgbClr val="FA3EF9"/>
          </a:solidFill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2817201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6400" y="3530233"/>
            <a:ext cx="8839200" cy="2308324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if (!</a:t>
            </a:r>
            <a:r>
              <a:rPr lang="en-IE" sz="2400" dirty="0" err="1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products.</a:t>
            </a:r>
            <a:r>
              <a:rPr lang="en-IE" sz="2400" b="1" dirty="0" err="1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isEmpty</a:t>
            </a:r>
            <a:r>
              <a:rPr lang="en-IE" sz="24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en-IE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){</a:t>
            </a:r>
          </a:p>
          <a:p>
            <a:r>
              <a:rPr lang="en-IE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	//return the cheapest product</a:t>
            </a:r>
          </a:p>
          <a:p>
            <a:r>
              <a:rPr lang="en-IE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IE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else{</a:t>
            </a:r>
          </a:p>
          <a:p>
            <a:r>
              <a:rPr lang="en-IE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	return “No products are in the </a:t>
            </a:r>
            <a:r>
              <a:rPr lang="en-IE" sz="2400" dirty="0" err="1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ArrayList</a:t>
            </a:r>
            <a:r>
              <a:rPr lang="en-IE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”;</a:t>
            </a:r>
          </a:p>
          <a:p>
            <a:r>
              <a:rPr lang="en-IE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7" b="98828" l="3125" r="98047">
                        <a14:foregroundMark x1="21680" y1="13672" x2="22266" y2="22461"/>
                        <a14:foregroundMark x1="24609" y1="12500" x2="30469" y2="17773"/>
                        <a14:foregroundMark x1="41602" y1="25195" x2="45117" y2="29297"/>
                        <a14:foregroundMark x1="40430" y1="24219" x2="42578" y2="26172"/>
                        <a14:foregroundMark x1="39258" y1="25977" x2="42383" y2="27148"/>
                        <a14:foregroundMark x1="38086" y1="23633" x2="41602" y2="26758"/>
                        <a14:foregroundMark x1="38281" y1="22656" x2="41992" y2="263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2600" y="1821387"/>
            <a:ext cx="1708846" cy="1708846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3872485-7F23-4724-9A83-93B123691251}"/>
              </a:ext>
            </a:extLst>
          </p:cNvPr>
          <p:cNvSpPr/>
          <p:nvPr/>
        </p:nvSpPr>
        <p:spPr>
          <a:xfrm>
            <a:off x="8077200" y="228600"/>
            <a:ext cx="2318446" cy="607356"/>
          </a:xfrm>
          <a:prstGeom prst="roundRect">
            <a:avLst/>
          </a:prstGeom>
          <a:solidFill>
            <a:srgbClr val="FA3EF9"/>
          </a:solidFill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41973B8-4982-49D1-A6EB-574F019D0718}"/>
              </a:ext>
            </a:extLst>
          </p:cNvPr>
          <p:cNvSpPr/>
          <p:nvPr/>
        </p:nvSpPr>
        <p:spPr>
          <a:xfrm>
            <a:off x="3657600" y="1676401"/>
            <a:ext cx="1828800" cy="152798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E" sz="2400" dirty="0"/>
              <a:t>Another valid approach!</a:t>
            </a:r>
          </a:p>
        </p:txBody>
      </p:sp>
    </p:spTree>
    <p:extLst>
      <p:ext uri="{BB962C8B-B14F-4D97-AF65-F5344CB8AC3E}">
        <p14:creationId xmlns:p14="http://schemas.microsoft.com/office/powerpoint/2010/main" val="15730233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E" sz="3200" dirty="0"/>
              <a:t>Working on </a:t>
            </a:r>
            <a:r>
              <a:rPr lang="en-IE" sz="3200" b="1" dirty="0">
                <a:solidFill>
                  <a:srgbClr val="7030A0"/>
                </a:solidFill>
              </a:rPr>
              <a:t>step 1.1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09800" y="1566208"/>
            <a:ext cx="8229600" cy="19389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chemeClr val="tx1"/>
                </a:solidFill>
              </a:rPr>
              <a:t>if products have been added to the </a:t>
            </a:r>
            <a:r>
              <a:rPr lang="en-IE" sz="2000" dirty="0" err="1">
                <a:solidFill>
                  <a:schemeClr val="tx1"/>
                </a:solidFill>
              </a:rPr>
              <a:t>ArrayList</a:t>
            </a:r>
            <a:endParaRPr lang="en-IE" sz="2000" dirty="0">
              <a:solidFill>
                <a:schemeClr val="tx1"/>
              </a:solidFill>
            </a:endParaRPr>
          </a:p>
          <a:p>
            <a:r>
              <a:rPr lang="en-IE" sz="2000" dirty="0">
                <a:solidFill>
                  <a:schemeClr val="tx1"/>
                </a:solidFill>
              </a:rPr>
              <a:t>	</a:t>
            </a:r>
            <a:r>
              <a:rPr lang="en-IE" sz="2000" dirty="0">
                <a:solidFill>
                  <a:srgbClr val="7030A0"/>
                </a:solidFill>
              </a:rPr>
              <a:t>// 1.1   Assume that the first Product in the </a:t>
            </a:r>
            <a:r>
              <a:rPr lang="en-IE" sz="2000" dirty="0" err="1">
                <a:solidFill>
                  <a:srgbClr val="7030A0"/>
                </a:solidFill>
              </a:rPr>
              <a:t>ArrayList</a:t>
            </a:r>
            <a:r>
              <a:rPr lang="en-IE" sz="2000" dirty="0">
                <a:solidFill>
                  <a:srgbClr val="7030A0"/>
                </a:solidFill>
              </a:rPr>
              <a:t> is the  cheapest 	// (set a local variable to store this object).</a:t>
            </a:r>
          </a:p>
          <a:p>
            <a:r>
              <a:rPr lang="en-IE" sz="2000" dirty="0">
                <a:solidFill>
                  <a:schemeClr val="tx1"/>
                </a:solidFill>
              </a:rPr>
              <a:t>else </a:t>
            </a:r>
          </a:p>
          <a:p>
            <a:r>
              <a:rPr lang="en-IE" sz="2000" dirty="0">
                <a:solidFill>
                  <a:schemeClr val="tx1"/>
                </a:solidFill>
              </a:rPr>
              <a:t>	return a message indicating that no products exist.</a:t>
            </a:r>
          </a:p>
          <a:p>
            <a:r>
              <a:rPr lang="en-IE" sz="2000" dirty="0">
                <a:solidFill>
                  <a:schemeClr val="tx1"/>
                </a:solidFill>
              </a:rPr>
              <a:t>end if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3" y="5413087"/>
            <a:ext cx="8011886" cy="120032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E" sz="3600" dirty="0"/>
              <a:t>Q: How do we write the code for this step?</a:t>
            </a:r>
          </a:p>
        </p:txBody>
      </p:sp>
      <p:pic>
        <p:nvPicPr>
          <p:cNvPr id="8" name="Picture 7" descr="Image result for question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5545" l="7600" r="92400">
                        <a14:foregroundMark x1="61600" y1="2475" x2="64000" y2="84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685944"/>
            <a:ext cx="1447800" cy="116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BEA4D77-0BF6-4E6A-A3FF-A7F67984E22E}"/>
              </a:ext>
            </a:extLst>
          </p:cNvPr>
          <p:cNvSpPr/>
          <p:nvPr/>
        </p:nvSpPr>
        <p:spPr>
          <a:xfrm>
            <a:off x="8077200" y="228600"/>
            <a:ext cx="2318446" cy="607356"/>
          </a:xfrm>
          <a:prstGeom prst="roundRect">
            <a:avLst/>
          </a:prstGeom>
          <a:solidFill>
            <a:srgbClr val="FA3EF9"/>
          </a:solidFill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3424030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59920" y="3781864"/>
            <a:ext cx="8382000" cy="193899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000" dirty="0">
                <a:latin typeface="Courier New" charset="0"/>
                <a:ea typeface="Courier New" charset="0"/>
                <a:cs typeface="Courier New" charset="0"/>
              </a:rPr>
              <a:t>if (</a:t>
            </a:r>
            <a:r>
              <a:rPr lang="en-IE" sz="2000" dirty="0" err="1">
                <a:latin typeface="Courier New" charset="0"/>
                <a:ea typeface="Courier New" charset="0"/>
                <a:cs typeface="Courier New" charset="0"/>
              </a:rPr>
              <a:t>products.size</a:t>
            </a:r>
            <a:r>
              <a:rPr lang="en-IE" sz="2000" dirty="0">
                <a:latin typeface="Courier New" charset="0"/>
                <a:ea typeface="Courier New" charset="0"/>
                <a:cs typeface="Courier New" charset="0"/>
              </a:rPr>
              <a:t>() != 0){</a:t>
            </a:r>
          </a:p>
          <a:p>
            <a:r>
              <a:rPr lang="en-IE" sz="2000" dirty="0">
                <a:latin typeface="Courier New" charset="0"/>
                <a:ea typeface="Courier New" charset="0"/>
                <a:cs typeface="Courier New" charset="0"/>
              </a:rPr>
              <a:t>	 </a:t>
            </a:r>
            <a:r>
              <a:rPr lang="en-IE" sz="2000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Product </a:t>
            </a:r>
            <a:r>
              <a:rPr lang="en-IE" sz="2000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cheapestProduct</a:t>
            </a:r>
            <a:r>
              <a:rPr lang="en-IE" sz="2000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IE" sz="2000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products</a:t>
            </a:r>
            <a:r>
              <a:rPr lang="en-IE" sz="2000" b="1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.get</a:t>
            </a:r>
            <a:r>
              <a:rPr lang="en-IE" sz="2000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(0);</a:t>
            </a:r>
          </a:p>
          <a:p>
            <a:r>
              <a:rPr lang="en-IE" sz="2000" dirty="0">
                <a:latin typeface="Courier New" charset="0"/>
                <a:ea typeface="Courier New" charset="0"/>
                <a:cs typeface="Courier New" charset="0"/>
              </a:rPr>
              <a:t> }</a:t>
            </a:r>
          </a:p>
          <a:p>
            <a:r>
              <a:rPr lang="en-IE" sz="2000" dirty="0">
                <a:latin typeface="Courier New" charset="0"/>
                <a:ea typeface="Courier New" charset="0"/>
                <a:cs typeface="Courier New" charset="0"/>
              </a:rPr>
              <a:t>else{</a:t>
            </a:r>
          </a:p>
          <a:p>
            <a:r>
              <a:rPr lang="en-IE" sz="2000" dirty="0">
                <a:latin typeface="Courier New" charset="0"/>
                <a:ea typeface="Courier New" charset="0"/>
                <a:cs typeface="Courier New" charset="0"/>
              </a:rPr>
              <a:t>	return “No products are in the </a:t>
            </a:r>
            <a:r>
              <a:rPr lang="en-IE" sz="2000" dirty="0" err="1">
                <a:latin typeface="Courier New" charset="0"/>
                <a:ea typeface="Courier New" charset="0"/>
                <a:cs typeface="Courier New" charset="0"/>
              </a:rPr>
              <a:t>ArrayList</a:t>
            </a:r>
            <a:r>
              <a:rPr lang="en-IE" sz="2000" dirty="0">
                <a:latin typeface="Courier New" charset="0"/>
                <a:ea typeface="Courier New" charset="0"/>
                <a:cs typeface="Courier New" charset="0"/>
              </a:rPr>
              <a:t>”;</a:t>
            </a:r>
          </a:p>
          <a:p>
            <a:r>
              <a:rPr lang="en-IE" sz="20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b="1" dirty="0">
                <a:solidFill>
                  <a:srgbClr val="7030A0"/>
                </a:solidFill>
              </a:rPr>
              <a:t>step 1.1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7" b="98828" l="3125" r="98047">
                        <a14:foregroundMark x1="21680" y1="13672" x2="22266" y2="22461"/>
                        <a14:foregroundMark x1="24609" y1="12500" x2="30469" y2="17773"/>
                        <a14:foregroundMark x1="41602" y1="25195" x2="45117" y2="29297"/>
                        <a14:foregroundMark x1="40430" y1="24219" x2="42578" y2="26172"/>
                        <a14:foregroundMark x1="39258" y1="25977" x2="42383" y2="27148"/>
                        <a14:foregroundMark x1="38086" y1="23633" x2="41602" y2="26758"/>
                        <a14:foregroundMark x1="38281" y1="22656" x2="41992" y2="263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2600" y="1821387"/>
            <a:ext cx="1708846" cy="1708846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10CCB8F-367C-49B5-B3B1-07A069EF465B}"/>
              </a:ext>
            </a:extLst>
          </p:cNvPr>
          <p:cNvSpPr/>
          <p:nvPr/>
        </p:nvSpPr>
        <p:spPr>
          <a:xfrm>
            <a:off x="8077200" y="228600"/>
            <a:ext cx="2318446" cy="607356"/>
          </a:xfrm>
          <a:prstGeom prst="roundRect">
            <a:avLst/>
          </a:prstGeom>
          <a:solidFill>
            <a:srgbClr val="FA3EF9"/>
          </a:solidFill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36881906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IE" sz="3200" dirty="0"/>
              <a:t>Working on the for loop </a:t>
            </a:r>
            <a:r>
              <a:rPr lang="en-IE" sz="3200" b="1" dirty="0">
                <a:solidFill>
                  <a:srgbClr val="00B050"/>
                </a:solidFill>
              </a:rPr>
              <a:t>step 1.2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09800" y="1600200"/>
            <a:ext cx="8305800" cy="286232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chemeClr val="tx1"/>
                </a:solidFill>
              </a:rPr>
              <a:t>if products have been added to the </a:t>
            </a:r>
            <a:r>
              <a:rPr lang="en-IE" sz="2000" dirty="0" err="1">
                <a:solidFill>
                  <a:schemeClr val="tx1"/>
                </a:solidFill>
              </a:rPr>
              <a:t>ArrayList</a:t>
            </a:r>
            <a:endParaRPr lang="en-IE" sz="2000" dirty="0">
              <a:solidFill>
                <a:schemeClr val="tx1"/>
              </a:solidFill>
            </a:endParaRPr>
          </a:p>
          <a:p>
            <a:r>
              <a:rPr lang="en-IE" sz="2000" dirty="0">
                <a:solidFill>
                  <a:schemeClr val="tx1"/>
                </a:solidFill>
              </a:rPr>
              <a:t>	// 1.1   Assume that the first Product in the </a:t>
            </a:r>
            <a:r>
              <a:rPr lang="en-IE" sz="2000" dirty="0" err="1">
                <a:solidFill>
                  <a:schemeClr val="tx1"/>
                </a:solidFill>
              </a:rPr>
              <a:t>ArrayList</a:t>
            </a:r>
            <a:r>
              <a:rPr lang="en-IE" sz="2000" dirty="0">
                <a:solidFill>
                  <a:schemeClr val="tx1"/>
                </a:solidFill>
              </a:rPr>
              <a:t> is the cheapest 	// (set a local variable to store this object).</a:t>
            </a:r>
          </a:p>
          <a:p>
            <a:pPr lvl="1"/>
            <a:r>
              <a:rPr lang="en-IE" sz="2000" dirty="0">
                <a:solidFill>
                  <a:schemeClr val="tx1"/>
                </a:solidFill>
              </a:rPr>
              <a:t>	</a:t>
            </a:r>
            <a:r>
              <a:rPr lang="en-IE" sz="2000" dirty="0">
                <a:solidFill>
                  <a:srgbClr val="00B050"/>
                </a:solidFill>
              </a:rPr>
              <a:t>// 1.2   For all product objects in the </a:t>
            </a:r>
            <a:r>
              <a:rPr lang="en-IE" sz="2000" dirty="0" err="1">
                <a:solidFill>
                  <a:srgbClr val="00B050"/>
                </a:solidFill>
              </a:rPr>
              <a:t>ArrayList</a:t>
            </a:r>
            <a:endParaRPr lang="en-IE" sz="2000" dirty="0">
              <a:solidFill>
                <a:srgbClr val="00B050"/>
              </a:solidFill>
            </a:endParaRPr>
          </a:p>
          <a:p>
            <a:pPr lvl="2"/>
            <a:r>
              <a:rPr lang="en-IE" sz="2000" dirty="0">
                <a:solidFill>
                  <a:schemeClr val="tx1"/>
                </a:solidFill>
              </a:rPr>
              <a:t>//          determine the cheapest product</a:t>
            </a:r>
          </a:p>
          <a:p>
            <a:pPr lvl="2"/>
            <a:r>
              <a:rPr lang="en-IE" sz="2000" dirty="0">
                <a:solidFill>
                  <a:srgbClr val="00B050"/>
                </a:solidFill>
              </a:rPr>
              <a:t>//  end for</a:t>
            </a:r>
          </a:p>
          <a:p>
            <a:r>
              <a:rPr lang="en-IE" sz="2000" dirty="0">
                <a:solidFill>
                  <a:schemeClr val="tx1"/>
                </a:solidFill>
              </a:rPr>
              <a:t>else </a:t>
            </a:r>
          </a:p>
          <a:p>
            <a:r>
              <a:rPr lang="en-IE" sz="2000" dirty="0">
                <a:solidFill>
                  <a:schemeClr val="tx1"/>
                </a:solidFill>
              </a:rPr>
              <a:t>	return a message indicating that no products exist.</a:t>
            </a:r>
          </a:p>
          <a:p>
            <a:r>
              <a:rPr lang="en-IE" sz="2000" dirty="0">
                <a:solidFill>
                  <a:schemeClr val="tx1"/>
                </a:solidFill>
              </a:rPr>
              <a:t>end if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3" y="5413087"/>
            <a:ext cx="8011886" cy="120032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E" sz="3600" dirty="0"/>
              <a:t>Q: How do we write the code for this step?</a:t>
            </a:r>
          </a:p>
        </p:txBody>
      </p:sp>
      <p:pic>
        <p:nvPicPr>
          <p:cNvPr id="8" name="Picture 7" descr="Image result for question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5545" l="7600" r="92400">
                        <a14:foregroundMark x1="61600" y1="2475" x2="64000" y2="84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685944"/>
            <a:ext cx="1447800" cy="116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BC4BA22-7CF9-43FB-9F36-7E9345174BD0}"/>
              </a:ext>
            </a:extLst>
          </p:cNvPr>
          <p:cNvSpPr/>
          <p:nvPr/>
        </p:nvSpPr>
        <p:spPr>
          <a:xfrm>
            <a:off x="8077200" y="228600"/>
            <a:ext cx="2318446" cy="607356"/>
          </a:xfrm>
          <a:prstGeom prst="roundRect">
            <a:avLst/>
          </a:prstGeom>
          <a:solidFill>
            <a:srgbClr val="FA3EF9"/>
          </a:solidFill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249497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E" sz="3200" b="1" dirty="0">
                <a:solidFill>
                  <a:srgbClr val="00B050"/>
                </a:solidFill>
              </a:rPr>
              <a:t>step 1.2</a:t>
            </a:r>
            <a:endParaRPr lang="en-IE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859920" y="3733800"/>
            <a:ext cx="8655680" cy="286232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000" dirty="0">
                <a:latin typeface="Courier New" charset="0"/>
                <a:ea typeface="Courier New" charset="0"/>
                <a:cs typeface="Courier New" charset="0"/>
              </a:rPr>
              <a:t>if (</a:t>
            </a:r>
            <a:r>
              <a:rPr lang="en-IE" sz="2000" dirty="0" err="1">
                <a:latin typeface="Courier New" charset="0"/>
                <a:ea typeface="Courier New" charset="0"/>
                <a:cs typeface="Courier New" charset="0"/>
              </a:rPr>
              <a:t>products.size</a:t>
            </a:r>
            <a:r>
              <a:rPr lang="en-IE" sz="2000" dirty="0">
                <a:latin typeface="Courier New" charset="0"/>
                <a:ea typeface="Courier New" charset="0"/>
                <a:cs typeface="Courier New" charset="0"/>
              </a:rPr>
              <a:t>() &gt; 0){</a:t>
            </a:r>
          </a:p>
          <a:p>
            <a:r>
              <a:rPr lang="en-IE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IE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Product </a:t>
            </a:r>
            <a:r>
              <a:rPr lang="en-IE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cheapestProduct</a:t>
            </a:r>
            <a:r>
              <a:rPr lang="en-IE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IE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products.get</a:t>
            </a:r>
            <a:r>
              <a:rPr lang="en-IE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(0);</a:t>
            </a:r>
          </a:p>
          <a:p>
            <a:r>
              <a:rPr lang="en-IE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IE" sz="20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for (</a:t>
            </a:r>
            <a:r>
              <a:rPr lang="en-IE" sz="2000" b="1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Product </a:t>
            </a:r>
            <a:r>
              <a:rPr lang="en-IE" sz="2000" b="1" dirty="0" err="1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product</a:t>
            </a:r>
            <a:r>
              <a:rPr lang="en-IE" sz="2000" b="1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 : products</a:t>
            </a:r>
            <a:r>
              <a:rPr lang="en-IE" sz="20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IE" sz="20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	{</a:t>
            </a:r>
          </a:p>
          <a:p>
            <a:r>
              <a:rPr lang="en-IE" sz="20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	}</a:t>
            </a:r>
          </a:p>
          <a:p>
            <a:r>
              <a:rPr lang="en-IE" sz="2000" dirty="0">
                <a:latin typeface="Courier New" charset="0"/>
                <a:ea typeface="Courier New" charset="0"/>
                <a:cs typeface="Courier New" charset="0"/>
              </a:rPr>
              <a:t> }</a:t>
            </a:r>
          </a:p>
          <a:p>
            <a:r>
              <a:rPr lang="en-IE" sz="2000" dirty="0">
                <a:latin typeface="Courier New" charset="0"/>
                <a:ea typeface="Courier New" charset="0"/>
                <a:cs typeface="Courier New" charset="0"/>
              </a:rPr>
              <a:t>else{</a:t>
            </a:r>
          </a:p>
          <a:p>
            <a:r>
              <a:rPr lang="en-IE" sz="2000" dirty="0">
                <a:latin typeface="Courier New" charset="0"/>
                <a:ea typeface="Courier New" charset="0"/>
                <a:cs typeface="Courier New" charset="0"/>
              </a:rPr>
              <a:t>	return “No products are in the </a:t>
            </a:r>
            <a:r>
              <a:rPr lang="en-IE" sz="2000" dirty="0" err="1">
                <a:latin typeface="Courier New" charset="0"/>
                <a:ea typeface="Courier New" charset="0"/>
                <a:cs typeface="Courier New" charset="0"/>
              </a:rPr>
              <a:t>ArrayList</a:t>
            </a:r>
            <a:r>
              <a:rPr lang="en-IE" sz="2000" dirty="0">
                <a:latin typeface="Courier New" charset="0"/>
                <a:ea typeface="Courier New" charset="0"/>
                <a:cs typeface="Courier New" charset="0"/>
              </a:rPr>
              <a:t>”;</a:t>
            </a:r>
          </a:p>
          <a:p>
            <a:r>
              <a:rPr lang="en-IE" sz="20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7" b="98828" l="3125" r="98047">
                        <a14:foregroundMark x1="21680" y1="13672" x2="22266" y2="22461"/>
                        <a14:foregroundMark x1="24609" y1="12500" x2="30469" y2="17773"/>
                        <a14:foregroundMark x1="41602" y1="25195" x2="45117" y2="29297"/>
                        <a14:foregroundMark x1="40430" y1="24219" x2="42578" y2="26172"/>
                        <a14:foregroundMark x1="39258" y1="25977" x2="42383" y2="27148"/>
                        <a14:foregroundMark x1="38086" y1="23633" x2="41602" y2="26758"/>
                        <a14:foregroundMark x1="38281" y1="22656" x2="41992" y2="263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5228" y="2024954"/>
            <a:ext cx="1708846" cy="1708846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E6C71EE-3E9A-4C5E-B09C-CEEE9A252F25}"/>
              </a:ext>
            </a:extLst>
          </p:cNvPr>
          <p:cNvSpPr/>
          <p:nvPr/>
        </p:nvSpPr>
        <p:spPr>
          <a:xfrm>
            <a:off x="8077200" y="228600"/>
            <a:ext cx="2318446" cy="607356"/>
          </a:xfrm>
          <a:prstGeom prst="roundRect">
            <a:avLst/>
          </a:prstGeom>
          <a:solidFill>
            <a:srgbClr val="FA3EF9"/>
          </a:solidFill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591616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C54F-25E0-4FBC-AA95-B1EADD8A26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39160" y="224344"/>
            <a:ext cx="8229600" cy="762000"/>
          </a:xfrm>
        </p:spPr>
        <p:txBody>
          <a:bodyPr/>
          <a:lstStyle/>
          <a:p>
            <a:pPr algn="r"/>
            <a:r>
              <a:rPr lang="en-IE" b="1" dirty="0"/>
              <a:t>RECAP:</a:t>
            </a:r>
            <a:r>
              <a:rPr lang="en-IE" dirty="0"/>
              <a:t> Shop </a:t>
            </a:r>
            <a:r>
              <a:rPr lang="en-IE" b="1" dirty="0">
                <a:solidFill>
                  <a:srgbClr val="FF0000"/>
                </a:solidFill>
              </a:rPr>
              <a:t>V2.0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78F51-A6C3-4DFC-8DDB-3489B717AD7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106788" y="5345419"/>
            <a:ext cx="8161972" cy="889510"/>
          </a:xfrm>
          <a:ln w="41275">
            <a:solidFill>
              <a:srgbClr val="FA3EF9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2400" b="1" dirty="0">
                <a:solidFill>
                  <a:srgbClr val="FF40FF"/>
                </a:solidFill>
              </a:rPr>
              <a:t>Store</a:t>
            </a:r>
            <a:r>
              <a:rPr lang="en-IE" sz="2400" dirty="0">
                <a:solidFill>
                  <a:srgbClr val="FF40FF"/>
                </a:solidFill>
              </a:rPr>
              <a:t> </a:t>
            </a:r>
            <a:r>
              <a:rPr lang="en-IE" sz="2400" dirty="0"/>
              <a:t>class maintains a collection of Products</a:t>
            </a:r>
            <a:br>
              <a:rPr lang="en-IE" sz="2400" dirty="0"/>
            </a:br>
            <a:r>
              <a:rPr lang="en-IE" sz="2400" dirty="0"/>
              <a:t>i.e. a </a:t>
            </a:r>
            <a:r>
              <a:rPr lang="en-IE" sz="2400" b="1" dirty="0"/>
              <a:t>primitive</a:t>
            </a:r>
            <a:r>
              <a:rPr lang="en-IE" sz="2400" dirty="0"/>
              <a:t> </a:t>
            </a:r>
            <a:r>
              <a:rPr lang="en-IE" sz="2400" b="1" dirty="0"/>
              <a:t>array of Products</a:t>
            </a:r>
            <a:r>
              <a:rPr lang="en-IE" sz="2400" dirty="0"/>
              <a:t>;  </a:t>
            </a:r>
            <a:r>
              <a:rPr lang="en-IE" sz="2400" dirty="0" err="1"/>
              <a:t>store.products</a:t>
            </a:r>
            <a:r>
              <a:rPr lang="en-IE" sz="2400" dirty="0"/>
              <a:t>[]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19118" y="914400"/>
            <a:ext cx="4724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solidFill>
                  <a:schemeClr val="bg1"/>
                </a:solidFill>
              </a:rPr>
              <a:t>v2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120006D-A2B9-4E73-AC06-C5897285B22D}"/>
              </a:ext>
            </a:extLst>
          </p:cNvPr>
          <p:cNvSpPr/>
          <p:nvPr/>
        </p:nvSpPr>
        <p:spPr>
          <a:xfrm>
            <a:off x="3886201" y="644940"/>
            <a:ext cx="1701613" cy="882318"/>
          </a:xfrm>
          <a:prstGeom prst="roundRect">
            <a:avLst/>
          </a:prstGeom>
          <a:solidFill>
            <a:srgbClr val="F79646"/>
          </a:solidFill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/>
              <a:t>Driver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3AA5FC9-EB4C-407E-A7A8-0F644EA860DC}"/>
              </a:ext>
            </a:extLst>
          </p:cNvPr>
          <p:cNvSpPr/>
          <p:nvPr/>
        </p:nvSpPr>
        <p:spPr>
          <a:xfrm>
            <a:off x="8363760" y="2819400"/>
            <a:ext cx="1981200" cy="838200"/>
          </a:xfrm>
          <a:prstGeom prst="roundRect">
            <a:avLst/>
          </a:prstGeom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/>
              <a:t>Product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D76444E-9A56-4FFE-A015-0498C07DA4C9}"/>
              </a:ext>
            </a:extLst>
          </p:cNvPr>
          <p:cNvCxnSpPr>
            <a:cxnSpLocks/>
            <a:stCxn id="25" idx="3"/>
            <a:endCxn id="23" idx="0"/>
          </p:cNvCxnSpPr>
          <p:nvPr/>
        </p:nvCxnSpPr>
        <p:spPr>
          <a:xfrm>
            <a:off x="8210764" y="2209224"/>
            <a:ext cx="1143597" cy="61017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F9E0B9F-24DC-41DF-9593-7CBD57418516}"/>
              </a:ext>
            </a:extLst>
          </p:cNvPr>
          <p:cNvSpPr/>
          <p:nvPr/>
        </p:nvSpPr>
        <p:spPr>
          <a:xfrm>
            <a:off x="5892317" y="1608145"/>
            <a:ext cx="2318446" cy="1202157"/>
          </a:xfrm>
          <a:prstGeom prst="roundRect">
            <a:avLst/>
          </a:prstGeom>
          <a:solidFill>
            <a:srgbClr val="FA3EF9"/>
          </a:solidFill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EADFADB6-4CA9-4C58-AD98-03D4DFD81E7C}"/>
              </a:ext>
            </a:extLst>
          </p:cNvPr>
          <p:cNvCxnSpPr>
            <a:cxnSpLocks/>
            <a:stCxn id="22" idx="3"/>
            <a:endCxn id="25" idx="0"/>
          </p:cNvCxnSpPr>
          <p:nvPr/>
        </p:nvCxnSpPr>
        <p:spPr>
          <a:xfrm>
            <a:off x="5587814" y="1086100"/>
            <a:ext cx="1463727" cy="52204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D7E7D5E-9618-4BBF-907A-D65AE9B6BD5B}"/>
              </a:ext>
            </a:extLst>
          </p:cNvPr>
          <p:cNvSpPr txBox="1"/>
          <p:nvPr/>
        </p:nvSpPr>
        <p:spPr>
          <a:xfrm>
            <a:off x="8595318" y="1178340"/>
            <a:ext cx="4724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solidFill>
                  <a:schemeClr val="bg1"/>
                </a:solidFill>
              </a:rPr>
              <a:t>v2</a:t>
            </a:r>
          </a:p>
        </p:txBody>
      </p:sp>
    </p:spTree>
    <p:extLst>
      <p:ext uri="{BB962C8B-B14F-4D97-AF65-F5344CB8AC3E}">
        <p14:creationId xmlns:p14="http://schemas.microsoft.com/office/powerpoint/2010/main" val="235380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E" sz="3200" dirty="0"/>
              <a:t>for each loop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38300" y="1524000"/>
            <a:ext cx="8877300" cy="34163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400" dirty="0">
                <a:latin typeface="Courier New" charset="0"/>
                <a:ea typeface="Courier New" charset="0"/>
                <a:cs typeface="Courier New" charset="0"/>
              </a:rPr>
              <a:t>if (</a:t>
            </a:r>
            <a:r>
              <a:rPr lang="en-IE" sz="2400" dirty="0" err="1">
                <a:latin typeface="Courier New" charset="0"/>
                <a:ea typeface="Courier New" charset="0"/>
                <a:cs typeface="Courier New" charset="0"/>
              </a:rPr>
              <a:t>products.size</a:t>
            </a:r>
            <a:r>
              <a:rPr lang="en-IE" sz="2400" dirty="0">
                <a:latin typeface="Courier New" charset="0"/>
                <a:ea typeface="Courier New" charset="0"/>
                <a:cs typeface="Courier New" charset="0"/>
              </a:rPr>
              <a:t>() &gt; 0){</a:t>
            </a:r>
          </a:p>
          <a:p>
            <a:r>
              <a:rPr lang="en-IE" sz="24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IE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Product </a:t>
            </a:r>
            <a:r>
              <a:rPr lang="en-IE" sz="2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cheapestProduct</a:t>
            </a:r>
            <a:r>
              <a:rPr lang="en-IE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IE" sz="2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products.get</a:t>
            </a:r>
            <a:r>
              <a:rPr lang="en-IE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(0);</a:t>
            </a:r>
          </a:p>
          <a:p>
            <a:r>
              <a:rPr lang="en-IE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IE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for (</a:t>
            </a:r>
            <a:r>
              <a:rPr lang="en-IE" sz="2400" b="1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Product</a:t>
            </a:r>
            <a:r>
              <a:rPr lang="en-IE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IE" sz="2400" b="1" dirty="0" err="1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product</a:t>
            </a:r>
            <a:r>
              <a:rPr lang="en-IE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 : </a:t>
            </a:r>
            <a:r>
              <a:rPr lang="en-IE" sz="2400" b="1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products</a:t>
            </a:r>
            <a:r>
              <a:rPr lang="en-IE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IE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	{</a:t>
            </a:r>
          </a:p>
          <a:p>
            <a:r>
              <a:rPr lang="en-IE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	}</a:t>
            </a:r>
          </a:p>
          <a:p>
            <a:r>
              <a:rPr lang="en-IE" sz="2400" dirty="0">
                <a:latin typeface="Courier New" charset="0"/>
                <a:ea typeface="Courier New" charset="0"/>
                <a:cs typeface="Courier New" charset="0"/>
              </a:rPr>
              <a:t> }</a:t>
            </a:r>
          </a:p>
          <a:p>
            <a:r>
              <a:rPr lang="en-IE" sz="2400" dirty="0">
                <a:latin typeface="Courier New" charset="0"/>
                <a:ea typeface="Courier New" charset="0"/>
                <a:cs typeface="Courier New" charset="0"/>
              </a:rPr>
              <a:t>else{</a:t>
            </a:r>
          </a:p>
          <a:p>
            <a:r>
              <a:rPr lang="en-IE" sz="2400" dirty="0">
                <a:latin typeface="Courier New" charset="0"/>
                <a:ea typeface="Courier New" charset="0"/>
                <a:cs typeface="Courier New" charset="0"/>
              </a:rPr>
              <a:t>	return “No products are in the </a:t>
            </a:r>
            <a:r>
              <a:rPr lang="en-IE" sz="2400" dirty="0" err="1">
                <a:latin typeface="Courier New" charset="0"/>
                <a:ea typeface="Courier New" charset="0"/>
                <a:cs typeface="Courier New" charset="0"/>
              </a:rPr>
              <a:t>ArrayList</a:t>
            </a:r>
            <a:r>
              <a:rPr lang="en-IE" sz="2400" dirty="0">
                <a:latin typeface="Courier New" charset="0"/>
                <a:ea typeface="Courier New" charset="0"/>
                <a:cs typeface="Courier New" charset="0"/>
              </a:rPr>
              <a:t>”;</a:t>
            </a:r>
          </a:p>
          <a:p>
            <a:r>
              <a:rPr lang="en-IE" sz="24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E40EC4-3E3D-4468-9795-28E977E96A67}"/>
              </a:ext>
            </a:extLst>
          </p:cNvPr>
          <p:cNvSpPr/>
          <p:nvPr/>
        </p:nvSpPr>
        <p:spPr>
          <a:xfrm>
            <a:off x="1638300" y="5009152"/>
            <a:ext cx="2247900" cy="132343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E" sz="2000" b="1" dirty="0">
                <a:solidFill>
                  <a:schemeClr val="bg1"/>
                </a:solidFill>
              </a:rPr>
              <a:t>Product</a:t>
            </a:r>
            <a:r>
              <a:rPr lang="en-IE" sz="2000" dirty="0">
                <a:solidFill>
                  <a:schemeClr val="bg1"/>
                </a:solidFill>
              </a:rPr>
              <a:t>:  This is the type of object that is stored in the </a:t>
            </a:r>
            <a:r>
              <a:rPr lang="en-IE" sz="2000" dirty="0" err="1">
                <a:solidFill>
                  <a:schemeClr val="bg1"/>
                </a:solidFill>
              </a:rPr>
              <a:t>ArrayList</a:t>
            </a:r>
            <a:r>
              <a:rPr lang="en-IE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2A4222-F7D0-4646-B2F7-C5BDCD1C7244}"/>
              </a:ext>
            </a:extLst>
          </p:cNvPr>
          <p:cNvSpPr/>
          <p:nvPr/>
        </p:nvSpPr>
        <p:spPr>
          <a:xfrm>
            <a:off x="3967564" y="5005316"/>
            <a:ext cx="4719236" cy="17543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E" sz="2400" b="1" dirty="0">
                <a:solidFill>
                  <a:schemeClr val="bg1"/>
                </a:solidFill>
              </a:rPr>
              <a:t>product</a:t>
            </a:r>
            <a:r>
              <a:rPr lang="en-IE" sz="2100" dirty="0">
                <a:solidFill>
                  <a:schemeClr val="bg1"/>
                </a:solidFill>
              </a:rPr>
              <a:t>: This is the reference to the current object we are looking at in the </a:t>
            </a:r>
            <a:r>
              <a:rPr lang="en-IE" sz="2100" dirty="0" err="1">
                <a:solidFill>
                  <a:schemeClr val="bg1"/>
                </a:solidFill>
              </a:rPr>
              <a:t>ArrayList</a:t>
            </a:r>
            <a:r>
              <a:rPr lang="en-IE" sz="2100" dirty="0">
                <a:solidFill>
                  <a:schemeClr val="bg1"/>
                </a:solidFill>
              </a:rPr>
              <a:t>.  As we iterate over each object in the </a:t>
            </a:r>
            <a:r>
              <a:rPr lang="en-IE" sz="2100" dirty="0" err="1">
                <a:solidFill>
                  <a:schemeClr val="bg1"/>
                </a:solidFill>
              </a:rPr>
              <a:t>ArrayList</a:t>
            </a:r>
            <a:r>
              <a:rPr lang="en-IE" sz="2100" dirty="0">
                <a:solidFill>
                  <a:schemeClr val="bg1"/>
                </a:solidFill>
              </a:rPr>
              <a:t>, this reference will change to point to the next object, and so on.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0F21DD-258D-4757-8027-DCB6A411F9F2}"/>
              </a:ext>
            </a:extLst>
          </p:cNvPr>
          <p:cNvSpPr/>
          <p:nvPr/>
        </p:nvSpPr>
        <p:spPr>
          <a:xfrm>
            <a:off x="8763000" y="5029201"/>
            <a:ext cx="1752600" cy="101566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E" sz="2000" b="1" dirty="0">
                <a:solidFill>
                  <a:schemeClr val="bg1"/>
                </a:solidFill>
              </a:rPr>
              <a:t>products</a:t>
            </a:r>
            <a:r>
              <a:rPr lang="en-IE" sz="2000" dirty="0">
                <a:solidFill>
                  <a:schemeClr val="bg1"/>
                </a:solidFill>
              </a:rPr>
              <a:t>: This is the </a:t>
            </a:r>
            <a:r>
              <a:rPr lang="en-IE" sz="2000" dirty="0" err="1">
                <a:solidFill>
                  <a:schemeClr val="bg1"/>
                </a:solidFill>
              </a:rPr>
              <a:t>ArrayList</a:t>
            </a:r>
            <a:r>
              <a:rPr lang="en-IE" sz="2000" dirty="0">
                <a:solidFill>
                  <a:schemeClr val="bg1"/>
                </a:solidFill>
              </a:rPr>
              <a:t> of Product.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040BF73-A1CA-4C84-9D45-2A5D2784AFC3}"/>
              </a:ext>
            </a:extLst>
          </p:cNvPr>
          <p:cNvSpPr/>
          <p:nvPr/>
        </p:nvSpPr>
        <p:spPr>
          <a:xfrm>
            <a:off x="8077200" y="228600"/>
            <a:ext cx="2318446" cy="607356"/>
          </a:xfrm>
          <a:prstGeom prst="roundRect">
            <a:avLst/>
          </a:prstGeom>
          <a:solidFill>
            <a:srgbClr val="FA3EF9"/>
          </a:solidFill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419382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057400" y="-24989"/>
            <a:ext cx="8137634" cy="1143000"/>
          </a:xfrm>
        </p:spPr>
        <p:txBody>
          <a:bodyPr>
            <a:noAutofit/>
          </a:bodyPr>
          <a:lstStyle/>
          <a:p>
            <a:r>
              <a:rPr lang="en-IE" sz="3200" b="1" dirty="0">
                <a:solidFill>
                  <a:srgbClr val="0070C0"/>
                </a:solidFill>
              </a:rPr>
              <a:t>step 1.2.1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62200" y="903343"/>
            <a:ext cx="8001000" cy="440120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E" sz="2000" dirty="0">
                <a:solidFill>
                  <a:schemeClr val="tx1"/>
                </a:solidFill>
              </a:rPr>
              <a:t>If products have been added to the </a:t>
            </a:r>
            <a:r>
              <a:rPr lang="en-IE" sz="2000" dirty="0" err="1">
                <a:solidFill>
                  <a:schemeClr val="tx1"/>
                </a:solidFill>
              </a:rPr>
              <a:t>ArrayList</a:t>
            </a:r>
            <a:endParaRPr lang="en-IE" sz="2000" dirty="0">
              <a:solidFill>
                <a:schemeClr val="tx1"/>
              </a:solidFill>
            </a:endParaRPr>
          </a:p>
          <a:p>
            <a:r>
              <a:rPr lang="en-IE" sz="2000" dirty="0">
                <a:solidFill>
                  <a:schemeClr val="tx1"/>
                </a:solidFill>
              </a:rPr>
              <a:t>      1.1 	  Assume that the first Product in the </a:t>
            </a:r>
            <a:r>
              <a:rPr lang="en-IE" sz="2000" dirty="0" err="1">
                <a:solidFill>
                  <a:schemeClr val="tx1"/>
                </a:solidFill>
              </a:rPr>
              <a:t>ArrayList</a:t>
            </a:r>
            <a:r>
              <a:rPr lang="en-IE" sz="2000" dirty="0">
                <a:solidFill>
                  <a:schemeClr val="tx1"/>
                </a:solidFill>
              </a:rPr>
              <a:t>  is the cheapest 	  (set a local variable to store this object).</a:t>
            </a:r>
          </a:p>
          <a:p>
            <a:pPr lvl="1"/>
            <a:r>
              <a:rPr lang="en-IE" sz="2000" dirty="0">
                <a:solidFill>
                  <a:schemeClr val="tx1"/>
                </a:solidFill>
              </a:rPr>
              <a:t>1.2   For all product objects in the </a:t>
            </a:r>
            <a:r>
              <a:rPr lang="en-IE" sz="2000" dirty="0" err="1">
                <a:solidFill>
                  <a:schemeClr val="tx1"/>
                </a:solidFill>
              </a:rPr>
              <a:t>ArrayList</a:t>
            </a:r>
            <a:endParaRPr lang="en-IE" sz="2000" dirty="0">
              <a:solidFill>
                <a:schemeClr val="tx1"/>
              </a:solidFill>
            </a:endParaRPr>
          </a:p>
          <a:p>
            <a:pPr lvl="2"/>
            <a:r>
              <a:rPr lang="en-IE" sz="2000" b="1" dirty="0">
                <a:solidFill>
                  <a:srgbClr val="0070C0"/>
                </a:solidFill>
              </a:rPr>
              <a:t> 1.2.1   if the current product cost is lower than the cost of        </a:t>
            </a:r>
          </a:p>
          <a:p>
            <a:pPr lvl="2"/>
            <a:r>
              <a:rPr lang="en-IE" sz="2000" b="1" dirty="0">
                <a:solidFill>
                  <a:srgbClr val="0070C0"/>
                </a:solidFill>
              </a:rPr>
              <a:t>                the product object stored in the local variable, </a:t>
            </a:r>
          </a:p>
          <a:p>
            <a:pPr lvl="2"/>
            <a:r>
              <a:rPr lang="en-IE" sz="2000" dirty="0">
                <a:solidFill>
                  <a:schemeClr val="tx1"/>
                </a:solidFill>
              </a:rPr>
              <a:t>		1.2.1.1  update the local variable to hold the 			  current product object.</a:t>
            </a:r>
          </a:p>
          <a:p>
            <a:pPr lvl="2"/>
            <a:r>
              <a:rPr lang="en-IE" sz="2000" dirty="0">
                <a:solidFill>
                  <a:schemeClr val="tx1"/>
                </a:solidFill>
              </a:rPr>
              <a:t>                </a:t>
            </a:r>
            <a:r>
              <a:rPr lang="en-IE" sz="2000" b="1" dirty="0">
                <a:solidFill>
                  <a:srgbClr val="0070C0"/>
                </a:solidFill>
              </a:rPr>
              <a:t>end if</a:t>
            </a:r>
          </a:p>
          <a:p>
            <a:pPr lvl="2"/>
            <a:r>
              <a:rPr lang="en-IE" sz="2000" dirty="0">
                <a:solidFill>
                  <a:schemeClr val="tx1"/>
                </a:solidFill>
              </a:rPr>
              <a:t>   end for</a:t>
            </a:r>
          </a:p>
          <a:p>
            <a:r>
              <a:rPr lang="en-IE" sz="2000" dirty="0">
                <a:solidFill>
                  <a:schemeClr val="tx1"/>
                </a:solidFill>
              </a:rPr>
              <a:t>       1.3 Return the name of the cheapest product.</a:t>
            </a:r>
          </a:p>
          <a:p>
            <a:r>
              <a:rPr lang="en-IE" sz="2000" dirty="0">
                <a:solidFill>
                  <a:schemeClr val="tx1"/>
                </a:solidFill>
              </a:rPr>
              <a:t>       else </a:t>
            </a:r>
          </a:p>
          <a:p>
            <a:r>
              <a:rPr lang="en-IE" sz="2000" dirty="0">
                <a:solidFill>
                  <a:schemeClr val="tx1"/>
                </a:solidFill>
              </a:rPr>
              <a:t>       1.4 Return a message indicating that no products exist.</a:t>
            </a:r>
          </a:p>
          <a:p>
            <a:r>
              <a:rPr lang="en-IE" sz="2000" dirty="0">
                <a:solidFill>
                  <a:schemeClr val="tx1"/>
                </a:solidFill>
              </a:rPr>
              <a:t>       end if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57400" y="6000920"/>
            <a:ext cx="8305800" cy="6463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E" sz="3600" dirty="0"/>
              <a:t>Q: How do we write the code for this step?</a:t>
            </a:r>
          </a:p>
        </p:txBody>
      </p:sp>
      <p:pic>
        <p:nvPicPr>
          <p:cNvPr id="13" name="Picture 12" descr="Image result for question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5545" l="7600" r="92400">
                        <a14:foregroundMark x1="61600" y1="2475" x2="64000" y2="84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779" y="5073857"/>
            <a:ext cx="1447800" cy="116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E49D7F3-9A22-4DD1-98E8-0C018E2A425A}"/>
              </a:ext>
            </a:extLst>
          </p:cNvPr>
          <p:cNvSpPr/>
          <p:nvPr/>
        </p:nvSpPr>
        <p:spPr>
          <a:xfrm>
            <a:off x="8077200" y="228600"/>
            <a:ext cx="2318446" cy="607356"/>
          </a:xfrm>
          <a:prstGeom prst="roundRect">
            <a:avLst/>
          </a:prstGeom>
          <a:solidFill>
            <a:srgbClr val="FA3EF9"/>
          </a:solidFill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280776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E" sz="3200" b="1" dirty="0">
                <a:solidFill>
                  <a:srgbClr val="0070C0"/>
                </a:solidFill>
              </a:rPr>
              <a:t>step 1.2.1</a:t>
            </a:r>
            <a:endParaRPr lang="en-IE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600200" y="3352800"/>
            <a:ext cx="8915400" cy="3077766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1600" dirty="0">
                <a:latin typeface="Courier New" charset="0"/>
                <a:ea typeface="Courier New" charset="0"/>
                <a:cs typeface="Courier New" charset="0"/>
              </a:rPr>
              <a:t>if (</a:t>
            </a:r>
            <a:r>
              <a:rPr lang="en-IE" sz="1600" dirty="0" err="1">
                <a:latin typeface="Courier New" charset="0"/>
                <a:ea typeface="Courier New" charset="0"/>
                <a:cs typeface="Courier New" charset="0"/>
              </a:rPr>
              <a:t>products.size</a:t>
            </a:r>
            <a:r>
              <a:rPr lang="en-IE" sz="1600" dirty="0">
                <a:latin typeface="Courier New" charset="0"/>
                <a:ea typeface="Courier New" charset="0"/>
                <a:cs typeface="Courier New" charset="0"/>
              </a:rPr>
              <a:t>() &gt; 0){</a:t>
            </a:r>
          </a:p>
          <a:p>
            <a:r>
              <a:rPr lang="en-IE" sz="16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IE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Product </a:t>
            </a:r>
            <a:r>
              <a:rPr lang="en-IE" sz="16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cheapestProduct</a:t>
            </a:r>
            <a:r>
              <a:rPr lang="en-IE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IE" sz="16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products.get</a:t>
            </a:r>
            <a:r>
              <a:rPr lang="en-IE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(0);</a:t>
            </a:r>
          </a:p>
          <a:p>
            <a:r>
              <a:rPr lang="en-IE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	for (Product </a:t>
            </a:r>
            <a:r>
              <a:rPr lang="en-IE" sz="16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product</a:t>
            </a:r>
            <a:r>
              <a:rPr lang="en-IE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: products){</a:t>
            </a:r>
          </a:p>
          <a:p>
            <a:r>
              <a:rPr lang="en-IE" sz="16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	     if (</a:t>
            </a:r>
            <a:r>
              <a:rPr lang="en-IE" sz="1600" dirty="0" err="1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product</a:t>
            </a:r>
            <a:r>
              <a:rPr lang="en-IE" sz="1600" b="1" dirty="0" err="1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.getUnitCost</a:t>
            </a:r>
            <a:r>
              <a:rPr lang="en-IE" sz="16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en-IE" sz="16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 &lt; </a:t>
            </a:r>
            <a:r>
              <a:rPr lang="en-IE" sz="1600" dirty="0" err="1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cheapestProduct</a:t>
            </a:r>
            <a:r>
              <a:rPr lang="en-IE" sz="1600" b="1" dirty="0" err="1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.getUnitCost</a:t>
            </a:r>
            <a:r>
              <a:rPr lang="en-IE" sz="16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en-IE" sz="16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IE" sz="16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	     {</a:t>
            </a:r>
          </a:p>
          <a:p>
            <a:r>
              <a:rPr lang="en-IE" sz="16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             } </a:t>
            </a:r>
            <a:endParaRPr lang="en-IE" sz="16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IE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	}</a:t>
            </a:r>
          </a:p>
          <a:p>
            <a:r>
              <a:rPr lang="en-IE" sz="16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IE" sz="1600" dirty="0">
                <a:latin typeface="Courier New" charset="0"/>
                <a:ea typeface="Courier New" charset="0"/>
                <a:cs typeface="Courier New" charset="0"/>
              </a:rPr>
              <a:t>else</a:t>
            </a:r>
          </a:p>
          <a:p>
            <a:r>
              <a:rPr lang="en-IE" sz="1600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IE" sz="1600" dirty="0">
                <a:latin typeface="Courier New" charset="0"/>
                <a:ea typeface="Courier New" charset="0"/>
                <a:cs typeface="Courier New" charset="0"/>
              </a:rPr>
              <a:t>	return “No products are in the </a:t>
            </a:r>
            <a:r>
              <a:rPr lang="en-IE" sz="1600" dirty="0" err="1">
                <a:latin typeface="Courier New" charset="0"/>
                <a:ea typeface="Courier New" charset="0"/>
                <a:cs typeface="Courier New" charset="0"/>
              </a:rPr>
              <a:t>ArrayList</a:t>
            </a:r>
            <a:r>
              <a:rPr lang="en-IE" sz="1600" dirty="0">
                <a:latin typeface="Courier New" charset="0"/>
                <a:ea typeface="Courier New" charset="0"/>
                <a:cs typeface="Courier New" charset="0"/>
              </a:rPr>
              <a:t>”;</a:t>
            </a:r>
          </a:p>
          <a:p>
            <a:r>
              <a:rPr lang="en-IE" dirty="0"/>
              <a:t>}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7" b="98828" l="3125" r="98047">
                        <a14:foregroundMark x1="21680" y1="13672" x2="22266" y2="22461"/>
                        <a14:foregroundMark x1="24609" y1="12500" x2="30469" y2="17773"/>
                        <a14:foregroundMark x1="41602" y1="25195" x2="45117" y2="29297"/>
                        <a14:foregroundMark x1="40430" y1="24219" x2="42578" y2="26172"/>
                        <a14:foregroundMark x1="39258" y1="25977" x2="42383" y2="27148"/>
                        <a14:foregroundMark x1="38086" y1="23633" x2="41602" y2="26758"/>
                        <a14:foregroundMark x1="38281" y1="22656" x2="41992" y2="263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6248" y="1739131"/>
            <a:ext cx="1708846" cy="170884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EA59BAE-8F86-4E8F-A99E-C4E261253028}"/>
              </a:ext>
            </a:extLst>
          </p:cNvPr>
          <p:cNvSpPr/>
          <p:nvPr/>
        </p:nvSpPr>
        <p:spPr>
          <a:xfrm>
            <a:off x="8077200" y="228600"/>
            <a:ext cx="2318446" cy="607356"/>
          </a:xfrm>
          <a:prstGeom prst="roundRect">
            <a:avLst/>
          </a:prstGeom>
          <a:solidFill>
            <a:srgbClr val="FA3EF9"/>
          </a:solidFill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27980899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492566" y="274638"/>
            <a:ext cx="6718234" cy="1143000"/>
          </a:xfrm>
        </p:spPr>
        <p:txBody>
          <a:bodyPr>
            <a:noAutofit/>
          </a:bodyPr>
          <a:lstStyle/>
          <a:p>
            <a:r>
              <a:rPr lang="en-IE" sz="3200" b="1" dirty="0">
                <a:solidFill>
                  <a:srgbClr val="F79646"/>
                </a:solidFill>
              </a:rPr>
              <a:t>Step 1.2.1.1</a:t>
            </a:r>
            <a:endParaRPr lang="en-IE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2057400" y="6000920"/>
            <a:ext cx="8305800" cy="6463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E" sz="3600" dirty="0"/>
              <a:t>Q: How do we write the code for this step?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36228" y="1196144"/>
            <a:ext cx="8001000" cy="440120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E" sz="2000" dirty="0">
                <a:solidFill>
                  <a:schemeClr val="tx1"/>
                </a:solidFill>
              </a:rPr>
              <a:t>If products have been added to the </a:t>
            </a:r>
            <a:r>
              <a:rPr lang="en-IE" sz="2000" dirty="0" err="1">
                <a:solidFill>
                  <a:schemeClr val="tx1"/>
                </a:solidFill>
              </a:rPr>
              <a:t>ArrayList</a:t>
            </a:r>
            <a:endParaRPr lang="en-IE" sz="2000" dirty="0">
              <a:solidFill>
                <a:schemeClr val="tx1"/>
              </a:solidFill>
            </a:endParaRPr>
          </a:p>
          <a:p>
            <a:r>
              <a:rPr lang="en-IE" sz="2000" dirty="0">
                <a:solidFill>
                  <a:schemeClr val="tx1"/>
                </a:solidFill>
              </a:rPr>
              <a:t>      1.1 	  Assume that the first Product in the </a:t>
            </a:r>
            <a:r>
              <a:rPr lang="en-IE" sz="2000" dirty="0" err="1">
                <a:solidFill>
                  <a:schemeClr val="tx1"/>
                </a:solidFill>
              </a:rPr>
              <a:t>ArrayList</a:t>
            </a:r>
            <a:r>
              <a:rPr lang="en-IE" sz="2000" dirty="0">
                <a:solidFill>
                  <a:schemeClr val="tx1"/>
                </a:solidFill>
              </a:rPr>
              <a:t>  is the cheapest 	  (set a local variable to store this object).</a:t>
            </a:r>
          </a:p>
          <a:p>
            <a:pPr lvl="1"/>
            <a:r>
              <a:rPr lang="en-IE" sz="2000" dirty="0">
                <a:solidFill>
                  <a:schemeClr val="tx1"/>
                </a:solidFill>
              </a:rPr>
              <a:t>1.2   For all product objects in the </a:t>
            </a:r>
            <a:r>
              <a:rPr lang="en-IE" sz="2000" dirty="0" err="1">
                <a:solidFill>
                  <a:schemeClr val="tx1"/>
                </a:solidFill>
              </a:rPr>
              <a:t>ArrayList</a:t>
            </a:r>
            <a:endParaRPr lang="en-IE" sz="2000" dirty="0">
              <a:solidFill>
                <a:schemeClr val="tx1"/>
              </a:solidFill>
            </a:endParaRPr>
          </a:p>
          <a:p>
            <a:pPr lvl="2"/>
            <a:r>
              <a:rPr lang="en-IE" sz="2000" b="1" dirty="0">
                <a:solidFill>
                  <a:srgbClr val="0070C0"/>
                </a:solidFill>
              </a:rPr>
              <a:t> </a:t>
            </a:r>
            <a:r>
              <a:rPr lang="en-IE" sz="2000" dirty="0">
                <a:solidFill>
                  <a:schemeClr val="tx1"/>
                </a:solidFill>
              </a:rPr>
              <a:t>1.2.1   if the current product cost is lower than the cost of        </a:t>
            </a:r>
          </a:p>
          <a:p>
            <a:pPr lvl="2"/>
            <a:r>
              <a:rPr lang="en-IE" sz="2000" dirty="0">
                <a:solidFill>
                  <a:schemeClr val="tx1"/>
                </a:solidFill>
              </a:rPr>
              <a:t>                the product object stored in the local variable, </a:t>
            </a:r>
          </a:p>
          <a:p>
            <a:pPr lvl="2"/>
            <a:r>
              <a:rPr lang="en-IE" sz="2000" dirty="0">
                <a:solidFill>
                  <a:schemeClr val="tx1"/>
                </a:solidFill>
              </a:rPr>
              <a:t>		</a:t>
            </a:r>
            <a:r>
              <a:rPr lang="en-IE" sz="2000" b="1" dirty="0">
                <a:solidFill>
                  <a:srgbClr val="F79646"/>
                </a:solidFill>
              </a:rPr>
              <a:t>1.2.1.1  update the local variable to hold the 			  current product object.</a:t>
            </a:r>
          </a:p>
          <a:p>
            <a:pPr lvl="2"/>
            <a:r>
              <a:rPr lang="en-IE" sz="2000" dirty="0">
                <a:solidFill>
                  <a:schemeClr val="tx1"/>
                </a:solidFill>
              </a:rPr>
              <a:t>                end if</a:t>
            </a:r>
          </a:p>
          <a:p>
            <a:pPr lvl="2"/>
            <a:r>
              <a:rPr lang="en-IE" sz="2000" dirty="0">
                <a:solidFill>
                  <a:schemeClr val="tx1"/>
                </a:solidFill>
              </a:rPr>
              <a:t>   end for</a:t>
            </a:r>
          </a:p>
          <a:p>
            <a:r>
              <a:rPr lang="en-IE" sz="2000" dirty="0">
                <a:solidFill>
                  <a:schemeClr val="tx1"/>
                </a:solidFill>
              </a:rPr>
              <a:t>       1.3 Return the name of the cheapest product.</a:t>
            </a:r>
          </a:p>
          <a:p>
            <a:r>
              <a:rPr lang="en-IE" sz="2000" dirty="0">
                <a:solidFill>
                  <a:schemeClr val="tx1"/>
                </a:solidFill>
              </a:rPr>
              <a:t>       else </a:t>
            </a:r>
          </a:p>
          <a:p>
            <a:r>
              <a:rPr lang="en-IE" sz="2000" dirty="0">
                <a:solidFill>
                  <a:schemeClr val="tx1"/>
                </a:solidFill>
              </a:rPr>
              <a:t>       1.4 Return a message indicating that no products exist.</a:t>
            </a:r>
          </a:p>
          <a:p>
            <a:r>
              <a:rPr lang="en-IE" sz="2000" dirty="0">
                <a:solidFill>
                  <a:schemeClr val="tx1"/>
                </a:solidFill>
              </a:rPr>
              <a:t>       end if  </a:t>
            </a:r>
          </a:p>
        </p:txBody>
      </p:sp>
      <p:pic>
        <p:nvPicPr>
          <p:cNvPr id="9" name="Picture 8" descr="Image result for question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5545" l="7600" r="92400">
                        <a14:foregroundMark x1="61600" y1="2475" x2="64000" y2="84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779" y="5073857"/>
            <a:ext cx="1447800" cy="116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8522C8B-6D17-4A5C-9259-E54AF8F302E8}"/>
              </a:ext>
            </a:extLst>
          </p:cNvPr>
          <p:cNvSpPr/>
          <p:nvPr/>
        </p:nvSpPr>
        <p:spPr>
          <a:xfrm>
            <a:off x="8077200" y="228600"/>
            <a:ext cx="2318446" cy="607356"/>
          </a:xfrm>
          <a:prstGeom prst="roundRect">
            <a:avLst/>
          </a:prstGeom>
          <a:solidFill>
            <a:srgbClr val="FA3EF9"/>
          </a:solidFill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428386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E" sz="3200" b="1" dirty="0">
                <a:solidFill>
                  <a:srgbClr val="F79646"/>
                </a:solidFill>
              </a:rPr>
              <a:t>Step 1.2.1.1</a:t>
            </a:r>
            <a:endParaRPr lang="en-IE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600200" y="3505201"/>
            <a:ext cx="8991600" cy="280076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1600" dirty="0">
                <a:latin typeface="Courier New" charset="0"/>
                <a:ea typeface="Courier New" charset="0"/>
                <a:cs typeface="Courier New" charset="0"/>
              </a:rPr>
              <a:t>if (</a:t>
            </a:r>
            <a:r>
              <a:rPr lang="en-IE" sz="1600" dirty="0" err="1">
                <a:latin typeface="Courier New" charset="0"/>
                <a:ea typeface="Courier New" charset="0"/>
                <a:cs typeface="Courier New" charset="0"/>
              </a:rPr>
              <a:t>products.size</a:t>
            </a:r>
            <a:r>
              <a:rPr lang="en-IE" sz="1600" dirty="0">
                <a:latin typeface="Courier New" charset="0"/>
                <a:ea typeface="Courier New" charset="0"/>
                <a:cs typeface="Courier New" charset="0"/>
              </a:rPr>
              <a:t>() &gt; 0){</a:t>
            </a:r>
          </a:p>
          <a:p>
            <a:r>
              <a:rPr lang="en-IE" sz="16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IE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Product </a:t>
            </a:r>
            <a:r>
              <a:rPr lang="en-IE" sz="16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cheapestProduct</a:t>
            </a:r>
            <a:r>
              <a:rPr lang="en-IE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IE" sz="16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products.get</a:t>
            </a:r>
            <a:r>
              <a:rPr lang="en-IE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(0);</a:t>
            </a:r>
          </a:p>
          <a:p>
            <a:r>
              <a:rPr lang="en-IE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	for (Product </a:t>
            </a:r>
            <a:r>
              <a:rPr lang="en-IE" sz="16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product</a:t>
            </a:r>
            <a:r>
              <a:rPr lang="en-IE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: products){</a:t>
            </a:r>
          </a:p>
          <a:p>
            <a:r>
              <a:rPr lang="en-IE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	     if (</a:t>
            </a:r>
            <a:r>
              <a:rPr lang="en-IE" sz="16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product.getUnitCost</a:t>
            </a:r>
            <a:r>
              <a:rPr lang="en-IE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 &lt; </a:t>
            </a:r>
            <a:r>
              <a:rPr lang="en-IE" sz="16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cheapestProduct.getUnitCost</a:t>
            </a:r>
            <a:r>
              <a:rPr lang="en-IE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()){</a:t>
            </a:r>
          </a:p>
          <a:p>
            <a:r>
              <a:rPr lang="en-IE" sz="16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en-IE" sz="1600" b="1" dirty="0" err="1">
                <a:solidFill>
                  <a:srgbClr val="F79646"/>
                </a:solidFill>
                <a:latin typeface="Courier New" charset="0"/>
                <a:ea typeface="Courier New" charset="0"/>
                <a:cs typeface="Courier New" charset="0"/>
              </a:rPr>
              <a:t>cheapestProduct</a:t>
            </a:r>
            <a:r>
              <a:rPr lang="en-IE" sz="1600" b="1" dirty="0">
                <a:solidFill>
                  <a:srgbClr val="F79646"/>
                </a:solidFill>
                <a:latin typeface="Courier New" charset="0"/>
                <a:ea typeface="Courier New" charset="0"/>
                <a:cs typeface="Courier New" charset="0"/>
              </a:rPr>
              <a:t> = product;</a:t>
            </a:r>
          </a:p>
          <a:p>
            <a:r>
              <a:rPr lang="en-IE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        } </a:t>
            </a:r>
          </a:p>
          <a:p>
            <a:r>
              <a:rPr lang="en-IE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	}</a:t>
            </a:r>
          </a:p>
          <a:p>
            <a:r>
              <a:rPr lang="en-IE" sz="1600" dirty="0">
                <a:latin typeface="Courier New" charset="0"/>
                <a:ea typeface="Courier New" charset="0"/>
                <a:cs typeface="Courier New" charset="0"/>
              </a:rPr>
              <a:t> }</a:t>
            </a:r>
          </a:p>
          <a:p>
            <a:r>
              <a:rPr lang="en-IE" sz="1600" dirty="0">
                <a:latin typeface="Courier New" charset="0"/>
                <a:ea typeface="Courier New" charset="0"/>
                <a:cs typeface="Courier New" charset="0"/>
              </a:rPr>
              <a:t>else{</a:t>
            </a:r>
          </a:p>
          <a:p>
            <a:r>
              <a:rPr lang="en-IE" sz="1600" dirty="0">
                <a:latin typeface="Courier New" charset="0"/>
                <a:ea typeface="Courier New" charset="0"/>
                <a:cs typeface="Courier New" charset="0"/>
              </a:rPr>
              <a:t>	return “No products are in the </a:t>
            </a:r>
            <a:r>
              <a:rPr lang="en-IE" sz="1600" dirty="0" err="1">
                <a:latin typeface="Courier New" charset="0"/>
                <a:ea typeface="Courier New" charset="0"/>
                <a:cs typeface="Courier New" charset="0"/>
              </a:rPr>
              <a:t>ArrayList</a:t>
            </a:r>
            <a:r>
              <a:rPr lang="en-IE" sz="1600" dirty="0">
                <a:latin typeface="Courier New" charset="0"/>
                <a:ea typeface="Courier New" charset="0"/>
                <a:cs typeface="Courier New" charset="0"/>
              </a:rPr>
              <a:t>”;</a:t>
            </a:r>
          </a:p>
          <a:p>
            <a:r>
              <a:rPr lang="en-IE" sz="16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7" b="98828" l="3125" r="98047">
                        <a14:foregroundMark x1="21680" y1="13672" x2="22266" y2="22461"/>
                        <a14:foregroundMark x1="24609" y1="12500" x2="30469" y2="17773"/>
                        <a14:foregroundMark x1="41602" y1="25195" x2="45117" y2="29297"/>
                        <a14:foregroundMark x1="40430" y1="24219" x2="42578" y2="26172"/>
                        <a14:foregroundMark x1="39258" y1="25977" x2="42383" y2="27148"/>
                        <a14:foregroundMark x1="38086" y1="23633" x2="41602" y2="26758"/>
                        <a14:foregroundMark x1="38281" y1="22656" x2="41992" y2="263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6248" y="1739131"/>
            <a:ext cx="1708846" cy="170884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95090C-C412-4519-BBE2-0333F2BEAC16}"/>
              </a:ext>
            </a:extLst>
          </p:cNvPr>
          <p:cNvSpPr/>
          <p:nvPr/>
        </p:nvSpPr>
        <p:spPr>
          <a:xfrm>
            <a:off x="8077200" y="228600"/>
            <a:ext cx="2318446" cy="607356"/>
          </a:xfrm>
          <a:prstGeom prst="roundRect">
            <a:avLst/>
          </a:prstGeom>
          <a:solidFill>
            <a:srgbClr val="FA3EF9"/>
          </a:solidFill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148231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E" sz="3200" dirty="0"/>
              <a:t>Working on the last </a:t>
            </a:r>
            <a:r>
              <a:rPr lang="en-IE" sz="3200" b="1" dirty="0">
                <a:solidFill>
                  <a:schemeClr val="accent2">
                    <a:lumMod val="75000"/>
                  </a:schemeClr>
                </a:solidFill>
              </a:rPr>
              <a:t>step, 1.3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33600" y="1524001"/>
            <a:ext cx="8001000" cy="440120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E" sz="2000" dirty="0">
                <a:solidFill>
                  <a:schemeClr val="tx1"/>
                </a:solidFill>
              </a:rPr>
              <a:t>If products have been added to the </a:t>
            </a:r>
            <a:r>
              <a:rPr lang="en-IE" sz="2000" dirty="0" err="1">
                <a:solidFill>
                  <a:schemeClr val="tx1"/>
                </a:solidFill>
              </a:rPr>
              <a:t>ArrayList</a:t>
            </a:r>
            <a:endParaRPr lang="en-IE" sz="2000" dirty="0">
              <a:solidFill>
                <a:schemeClr val="tx1"/>
              </a:solidFill>
            </a:endParaRPr>
          </a:p>
          <a:p>
            <a:r>
              <a:rPr lang="en-IE" sz="2000" dirty="0">
                <a:solidFill>
                  <a:schemeClr val="tx1"/>
                </a:solidFill>
              </a:rPr>
              <a:t>      1.1 	  Assume that the first Product in the </a:t>
            </a:r>
            <a:r>
              <a:rPr lang="en-IE" sz="2000" dirty="0" err="1">
                <a:solidFill>
                  <a:schemeClr val="tx1"/>
                </a:solidFill>
              </a:rPr>
              <a:t>ArrayList</a:t>
            </a:r>
            <a:r>
              <a:rPr lang="en-IE" sz="2000" dirty="0">
                <a:solidFill>
                  <a:schemeClr val="tx1"/>
                </a:solidFill>
              </a:rPr>
              <a:t>  is the cheapest 	  (set a local variable to store this object).</a:t>
            </a:r>
          </a:p>
          <a:p>
            <a:pPr lvl="1"/>
            <a:r>
              <a:rPr lang="en-IE" sz="2000" dirty="0">
                <a:solidFill>
                  <a:schemeClr val="tx1"/>
                </a:solidFill>
              </a:rPr>
              <a:t>1.2   For all product objects in the </a:t>
            </a:r>
            <a:r>
              <a:rPr lang="en-IE" sz="2000" dirty="0" err="1">
                <a:solidFill>
                  <a:schemeClr val="tx1"/>
                </a:solidFill>
              </a:rPr>
              <a:t>ArrayList</a:t>
            </a:r>
            <a:endParaRPr lang="en-IE" sz="2000" dirty="0">
              <a:solidFill>
                <a:schemeClr val="tx1"/>
              </a:solidFill>
            </a:endParaRPr>
          </a:p>
          <a:p>
            <a:pPr lvl="2"/>
            <a:r>
              <a:rPr lang="en-IE" sz="2000" b="1" dirty="0">
                <a:solidFill>
                  <a:srgbClr val="0070C0"/>
                </a:solidFill>
              </a:rPr>
              <a:t> </a:t>
            </a:r>
            <a:r>
              <a:rPr lang="en-IE" sz="2000" dirty="0">
                <a:solidFill>
                  <a:schemeClr val="tx1"/>
                </a:solidFill>
              </a:rPr>
              <a:t>1.2.1   if the current product cost is lower than the cost of        </a:t>
            </a:r>
          </a:p>
          <a:p>
            <a:pPr lvl="2"/>
            <a:r>
              <a:rPr lang="en-IE" sz="2000" dirty="0">
                <a:solidFill>
                  <a:schemeClr val="tx1"/>
                </a:solidFill>
              </a:rPr>
              <a:t>                the product object stored in the local variable, </a:t>
            </a:r>
          </a:p>
          <a:p>
            <a:pPr lvl="2"/>
            <a:r>
              <a:rPr lang="en-IE" sz="2000" dirty="0">
                <a:solidFill>
                  <a:schemeClr val="tx1"/>
                </a:solidFill>
              </a:rPr>
              <a:t>		1.2.1.1  update the local variable to hold the 			  current product object.</a:t>
            </a:r>
          </a:p>
          <a:p>
            <a:pPr lvl="2"/>
            <a:r>
              <a:rPr lang="en-IE" sz="2000" dirty="0">
                <a:solidFill>
                  <a:schemeClr val="tx1"/>
                </a:solidFill>
              </a:rPr>
              <a:t>                end if</a:t>
            </a:r>
          </a:p>
          <a:p>
            <a:pPr lvl="2"/>
            <a:r>
              <a:rPr lang="en-IE" sz="2000" dirty="0">
                <a:solidFill>
                  <a:schemeClr val="tx1"/>
                </a:solidFill>
              </a:rPr>
              <a:t>   end for</a:t>
            </a:r>
          </a:p>
          <a:p>
            <a:r>
              <a:rPr lang="en-IE" sz="2000" dirty="0">
                <a:solidFill>
                  <a:schemeClr val="tx1"/>
                </a:solidFill>
              </a:rPr>
              <a:t>       </a:t>
            </a:r>
            <a:r>
              <a:rPr lang="en-IE" sz="2000" b="1" dirty="0">
                <a:solidFill>
                  <a:schemeClr val="accent2">
                    <a:lumMod val="75000"/>
                  </a:schemeClr>
                </a:solidFill>
              </a:rPr>
              <a:t>1.3 Return the name of the cheapest product.</a:t>
            </a:r>
          </a:p>
          <a:p>
            <a:r>
              <a:rPr lang="en-IE" sz="2000" dirty="0">
                <a:solidFill>
                  <a:schemeClr val="tx1"/>
                </a:solidFill>
              </a:rPr>
              <a:t>       else </a:t>
            </a:r>
          </a:p>
          <a:p>
            <a:r>
              <a:rPr lang="en-IE" sz="2000" dirty="0">
                <a:solidFill>
                  <a:schemeClr val="tx1"/>
                </a:solidFill>
              </a:rPr>
              <a:t>       1.4 Return a message indicating that no products exist.</a:t>
            </a:r>
          </a:p>
          <a:p>
            <a:r>
              <a:rPr lang="en-IE" sz="2000" dirty="0">
                <a:solidFill>
                  <a:schemeClr val="tx1"/>
                </a:solidFill>
              </a:rPr>
              <a:t>       end if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57400" y="6000920"/>
            <a:ext cx="8305800" cy="6463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E" sz="3600" dirty="0"/>
              <a:t>Q: How do we write the code for this step?</a:t>
            </a:r>
          </a:p>
        </p:txBody>
      </p:sp>
      <p:pic>
        <p:nvPicPr>
          <p:cNvPr id="13" name="Picture 12" descr="Image result for question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5545" l="7600" r="92400">
                        <a14:foregroundMark x1="61600" y1="2475" x2="64000" y2="84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779" y="5073857"/>
            <a:ext cx="1447800" cy="116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CCC4B25-BDB6-4769-BFCD-7708C5B04519}"/>
              </a:ext>
            </a:extLst>
          </p:cNvPr>
          <p:cNvSpPr/>
          <p:nvPr/>
        </p:nvSpPr>
        <p:spPr>
          <a:xfrm>
            <a:off x="8077200" y="228600"/>
            <a:ext cx="2318446" cy="607356"/>
          </a:xfrm>
          <a:prstGeom prst="roundRect">
            <a:avLst/>
          </a:prstGeom>
          <a:solidFill>
            <a:srgbClr val="FA3EF9"/>
          </a:solidFill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167286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E" sz="3200" b="1" dirty="0">
                <a:solidFill>
                  <a:schemeClr val="accent2">
                    <a:lumMod val="75000"/>
                  </a:schemeClr>
                </a:solidFill>
              </a:rPr>
              <a:t>step, 1.3</a:t>
            </a:r>
            <a:endParaRPr lang="en-IE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676400" y="3962400"/>
            <a:ext cx="8839200" cy="26776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1400" dirty="0">
                <a:latin typeface="Courier New" charset="0"/>
                <a:ea typeface="Courier New" charset="0"/>
                <a:cs typeface="Courier New" charset="0"/>
              </a:rPr>
              <a:t>if (</a:t>
            </a:r>
            <a:r>
              <a:rPr lang="en-IE" sz="1400" dirty="0" err="1">
                <a:latin typeface="Courier New" charset="0"/>
                <a:ea typeface="Courier New" charset="0"/>
                <a:cs typeface="Courier New" charset="0"/>
              </a:rPr>
              <a:t>products.size</a:t>
            </a:r>
            <a:r>
              <a:rPr lang="en-IE" sz="1400" dirty="0">
                <a:latin typeface="Courier New" charset="0"/>
                <a:ea typeface="Courier New" charset="0"/>
                <a:cs typeface="Courier New" charset="0"/>
              </a:rPr>
              <a:t>() &gt; 0){</a:t>
            </a:r>
          </a:p>
          <a:p>
            <a:r>
              <a:rPr lang="en-IE" sz="14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IE" sz="1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Product </a:t>
            </a:r>
            <a:r>
              <a:rPr lang="en-IE" sz="1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cheapestProduct</a:t>
            </a:r>
            <a:r>
              <a:rPr lang="en-IE" sz="1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IE" sz="1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products.get</a:t>
            </a:r>
            <a:r>
              <a:rPr lang="en-IE" sz="1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(0);</a:t>
            </a:r>
          </a:p>
          <a:p>
            <a:r>
              <a:rPr lang="en-IE" sz="1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	for (Product </a:t>
            </a:r>
            <a:r>
              <a:rPr lang="en-IE" sz="1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product</a:t>
            </a:r>
            <a:r>
              <a:rPr lang="en-IE" sz="1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: products){</a:t>
            </a:r>
          </a:p>
          <a:p>
            <a:r>
              <a:rPr lang="en-IE" sz="1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	      if (</a:t>
            </a:r>
            <a:r>
              <a:rPr lang="en-IE" sz="1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product.getUnitCost</a:t>
            </a:r>
            <a:r>
              <a:rPr lang="en-IE" sz="1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 &lt; </a:t>
            </a:r>
            <a:r>
              <a:rPr lang="en-IE" sz="1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cheapestProduct.getUnitCost</a:t>
            </a:r>
            <a:r>
              <a:rPr lang="en-IE" sz="1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()){</a:t>
            </a:r>
          </a:p>
          <a:p>
            <a:r>
              <a:rPr lang="en-IE" sz="1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en-IE" sz="1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cheapestProduct</a:t>
            </a:r>
            <a:r>
              <a:rPr lang="en-IE" sz="1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product;</a:t>
            </a:r>
          </a:p>
          <a:p>
            <a:r>
              <a:rPr lang="en-IE" sz="1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          } </a:t>
            </a:r>
          </a:p>
          <a:p>
            <a:r>
              <a:rPr lang="en-IE" sz="1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	}</a:t>
            </a:r>
          </a:p>
          <a:p>
            <a:r>
              <a:rPr lang="en-IE" sz="1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IE" sz="1400" b="1" dirty="0">
                <a:solidFill>
                  <a:schemeClr val="accent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IE" sz="1400" b="1" dirty="0" err="1">
                <a:solidFill>
                  <a:schemeClr val="accent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cheapestProduct.getProductName</a:t>
            </a:r>
            <a:r>
              <a:rPr lang="en-IE" sz="1400" b="1" dirty="0">
                <a:solidFill>
                  <a:schemeClr val="accent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(); </a:t>
            </a:r>
            <a:r>
              <a:rPr lang="en-IE" sz="1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</a:p>
          <a:p>
            <a:r>
              <a:rPr lang="en-IE" sz="14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IE" sz="1400" dirty="0">
                <a:latin typeface="Courier New" charset="0"/>
                <a:ea typeface="Courier New" charset="0"/>
                <a:cs typeface="Courier New" charset="0"/>
              </a:rPr>
              <a:t>else{</a:t>
            </a:r>
          </a:p>
          <a:p>
            <a:r>
              <a:rPr lang="en-IE" sz="1400" dirty="0">
                <a:latin typeface="Courier New" charset="0"/>
                <a:ea typeface="Courier New" charset="0"/>
                <a:cs typeface="Courier New" charset="0"/>
              </a:rPr>
              <a:t>	return “No products are in the </a:t>
            </a:r>
            <a:r>
              <a:rPr lang="en-IE" sz="1400" dirty="0" err="1">
                <a:latin typeface="Courier New" charset="0"/>
                <a:ea typeface="Courier New" charset="0"/>
                <a:cs typeface="Courier New" charset="0"/>
              </a:rPr>
              <a:t>ArrayList</a:t>
            </a:r>
            <a:r>
              <a:rPr lang="en-IE" sz="1400" dirty="0">
                <a:latin typeface="Courier New" charset="0"/>
                <a:ea typeface="Courier New" charset="0"/>
                <a:cs typeface="Courier New" charset="0"/>
              </a:rPr>
              <a:t>”;</a:t>
            </a:r>
          </a:p>
          <a:p>
            <a:r>
              <a:rPr lang="en-IE" sz="14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7" b="98828" l="3125" r="98047">
                        <a14:foregroundMark x1="21680" y1="13672" x2="22266" y2="22461"/>
                        <a14:foregroundMark x1="24609" y1="12500" x2="30469" y2="17773"/>
                        <a14:foregroundMark x1="41602" y1="25195" x2="45117" y2="29297"/>
                        <a14:foregroundMark x1="40430" y1="24219" x2="42578" y2="26172"/>
                        <a14:foregroundMark x1="39258" y1="25977" x2="42383" y2="27148"/>
                        <a14:foregroundMark x1="38086" y1="23633" x2="41602" y2="26758"/>
                        <a14:foregroundMark x1="38281" y1="22656" x2="41992" y2="263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6248" y="1739131"/>
            <a:ext cx="1708846" cy="170884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290D2F9-F6CD-48C3-9919-8C7E3787CA15}"/>
              </a:ext>
            </a:extLst>
          </p:cNvPr>
          <p:cNvSpPr/>
          <p:nvPr/>
        </p:nvSpPr>
        <p:spPr>
          <a:xfrm>
            <a:off x="8077200" y="228600"/>
            <a:ext cx="2318446" cy="607356"/>
          </a:xfrm>
          <a:prstGeom prst="roundRect">
            <a:avLst/>
          </a:prstGeom>
          <a:solidFill>
            <a:srgbClr val="FA3EF9"/>
          </a:solidFill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21971902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IE" b="1" dirty="0"/>
              <a:t>Methods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81200" y="1600201"/>
            <a:ext cx="8077200" cy="4525963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br>
              <a:rPr lang="en-IE" dirty="0">
                <a:solidFill>
                  <a:srgbClr val="FF0000"/>
                </a:solidFill>
              </a:rPr>
            </a:br>
            <a:r>
              <a:rPr lang="en-IE" dirty="0">
                <a:solidFill>
                  <a:srgbClr val="FF0000"/>
                </a:solidFill>
              </a:rPr>
              <a:t>We have look at the following methods:</a:t>
            </a:r>
            <a:endParaRPr lang="en-IE" b="1" dirty="0">
              <a:solidFill>
                <a:schemeClr val="bg1">
                  <a:lumMod val="50000"/>
                </a:schemeClr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IE" dirty="0">
                <a:solidFill>
                  <a:schemeClr val="bg1">
                    <a:lumMod val="50000"/>
                  </a:schemeClr>
                </a:solidFill>
              </a:rPr>
              <a:t>add Products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>
                <a:solidFill>
                  <a:schemeClr val="bg1">
                    <a:lumMod val="50000"/>
                  </a:schemeClr>
                </a:solidFill>
              </a:rPr>
              <a:t>print out the contents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>
                <a:solidFill>
                  <a:schemeClr val="bg1">
                    <a:lumMod val="50000"/>
                  </a:schemeClr>
                </a:solidFill>
              </a:rPr>
              <a:t>print out the cheapest product</a:t>
            </a:r>
          </a:p>
          <a:p>
            <a:pPr marL="457200" lvl="1" indent="0">
              <a:buNone/>
            </a:pPr>
            <a:endParaRPr lang="en-IE" dirty="0">
              <a:solidFill>
                <a:schemeClr val="bg1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IE" dirty="0">
                <a:solidFill>
                  <a:srgbClr val="FF0000"/>
                </a:solidFill>
              </a:rPr>
              <a:t>There  are other methods in Store</a:t>
            </a:r>
            <a:br>
              <a:rPr lang="en-IE" dirty="0">
                <a:solidFill>
                  <a:srgbClr val="FF0000"/>
                </a:solidFill>
              </a:rPr>
            </a:br>
            <a:r>
              <a:rPr lang="en-IE" dirty="0">
                <a:solidFill>
                  <a:srgbClr val="FF0000"/>
                </a:solidFill>
              </a:rPr>
              <a:t>that operate on the </a:t>
            </a:r>
            <a:r>
              <a:rPr lang="en-IE" dirty="0" err="1">
                <a:solidFill>
                  <a:srgbClr val="FF0000"/>
                </a:solidFill>
              </a:rPr>
              <a:t>ArrayList</a:t>
            </a:r>
            <a:r>
              <a:rPr lang="en-IE" dirty="0">
                <a:solidFill>
                  <a:srgbClr val="FF0000"/>
                </a:solidFill>
              </a:rPr>
              <a:t>.  They </a:t>
            </a:r>
            <a:br>
              <a:rPr lang="en-IE" dirty="0">
                <a:solidFill>
                  <a:srgbClr val="FF0000"/>
                </a:solidFill>
              </a:rPr>
            </a:br>
            <a:r>
              <a:rPr lang="en-IE" dirty="0">
                <a:solidFill>
                  <a:srgbClr val="FF0000"/>
                </a:solidFill>
              </a:rPr>
              <a:t>have a similar approach to the methods </a:t>
            </a:r>
            <a:br>
              <a:rPr lang="en-IE" dirty="0">
                <a:solidFill>
                  <a:srgbClr val="FF0000"/>
                </a:solidFill>
              </a:rPr>
            </a:br>
            <a:r>
              <a:rPr lang="en-IE" dirty="0">
                <a:solidFill>
                  <a:srgbClr val="FF0000"/>
                </a:solidFill>
              </a:rPr>
              <a:t>above; we can look at these in labs if you wish.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BFED93-D689-4F90-98CD-1D6E90C96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781338"/>
            <a:ext cx="2895600" cy="21636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2584947-657B-45BC-A2FB-7D67B71AEE88}"/>
              </a:ext>
            </a:extLst>
          </p:cNvPr>
          <p:cNvSpPr/>
          <p:nvPr/>
        </p:nvSpPr>
        <p:spPr>
          <a:xfrm>
            <a:off x="8077200" y="228600"/>
            <a:ext cx="2318446" cy="607356"/>
          </a:xfrm>
          <a:prstGeom prst="roundRect">
            <a:avLst/>
          </a:prstGeom>
          <a:solidFill>
            <a:srgbClr val="FA3EF9"/>
          </a:solidFill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CABF3C9-B51D-4AB1-B3E0-2B2507428799}"/>
              </a:ext>
            </a:extLst>
          </p:cNvPr>
          <p:cNvSpPr/>
          <p:nvPr/>
        </p:nvSpPr>
        <p:spPr>
          <a:xfrm>
            <a:off x="7924800" y="3886200"/>
            <a:ext cx="2743200" cy="609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857823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1" y="4555056"/>
            <a:ext cx="5174047" cy="1723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600" dirty="0"/>
              <a:t>driver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8" y="4555056"/>
            <a:ext cx="2834631" cy="172312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IE" sz="2400" dirty="0">
                <a:solidFill>
                  <a:schemeClr val="tx1"/>
                </a:solidFill>
              </a:rPr>
              <a:t>Refactor this class to handle a small change to the </a:t>
            </a:r>
            <a:r>
              <a:rPr lang="en-IE" sz="2400" b="1" dirty="0">
                <a:solidFill>
                  <a:schemeClr val="tx1"/>
                </a:solidFill>
              </a:rPr>
              <a:t>Store</a:t>
            </a:r>
            <a:r>
              <a:rPr lang="en-IE" sz="2400" dirty="0">
                <a:solidFill>
                  <a:schemeClr val="tx1"/>
                </a:solidFill>
              </a:rPr>
              <a:t> “interface”.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65425" y="1322611"/>
            <a:ext cx="1682850" cy="168284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0253" y="2707205"/>
            <a:ext cx="721796" cy="7217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8375" y="2603244"/>
            <a:ext cx="220271" cy="22027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3087" y="0"/>
            <a:ext cx="4814914" cy="3429000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03834" y="4776880"/>
            <a:ext cx="0" cy="130302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2960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BFED93-D689-4F90-98CD-1D6E90C96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788" y="1038969"/>
            <a:ext cx="6705599" cy="50106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614813" y="1551329"/>
            <a:ext cx="183054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400" b="1" dirty="0"/>
              <a:t>Constructor</a:t>
            </a:r>
          </a:p>
          <a:p>
            <a:endParaRPr lang="en-IE" sz="2400" dirty="0"/>
          </a:p>
          <a:p>
            <a:r>
              <a:rPr lang="en-IE" sz="2400" dirty="0"/>
              <a:t>This was the only change to the public interface; we removed the parameter! 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 flipV="1">
            <a:off x="3161785" y="1782163"/>
            <a:ext cx="910228" cy="102505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072013" y="1551330"/>
            <a:ext cx="3898774" cy="461665"/>
          </a:xfrm>
          <a:prstGeom prst="rect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13FBDA9-6614-47A2-9AD6-72219A257AAF}"/>
              </a:ext>
            </a:extLst>
          </p:cNvPr>
          <p:cNvSpPr/>
          <p:nvPr/>
        </p:nvSpPr>
        <p:spPr>
          <a:xfrm>
            <a:off x="8077200" y="228600"/>
            <a:ext cx="2318446" cy="607356"/>
          </a:xfrm>
          <a:prstGeom prst="roundRect">
            <a:avLst/>
          </a:prstGeom>
          <a:solidFill>
            <a:srgbClr val="FA3EF9"/>
          </a:solidFill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283041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C54F-25E0-4FBC-AA95-B1EADD8A26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39160" y="224344"/>
            <a:ext cx="8229600" cy="762000"/>
          </a:xfrm>
        </p:spPr>
        <p:txBody>
          <a:bodyPr/>
          <a:lstStyle/>
          <a:p>
            <a:pPr algn="r"/>
            <a:r>
              <a:rPr lang="en-IE" b="1" dirty="0"/>
              <a:t>RECAP:</a:t>
            </a:r>
            <a:r>
              <a:rPr lang="en-IE" dirty="0"/>
              <a:t> Shop </a:t>
            </a:r>
            <a:r>
              <a:rPr lang="en-IE" b="1" dirty="0">
                <a:solidFill>
                  <a:srgbClr val="FF0000"/>
                </a:solidFill>
              </a:rPr>
              <a:t>V2.0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78F51-A6C3-4DFC-8DDB-3489B717AD7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106788" y="4876800"/>
            <a:ext cx="8161972" cy="838200"/>
          </a:xfrm>
          <a:ln w="41275">
            <a:solidFill>
              <a:srgbClr val="F79646"/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IE" sz="2400" b="1" dirty="0">
                <a:solidFill>
                  <a:srgbClr val="F79646"/>
                </a:solidFill>
              </a:rPr>
              <a:t>Driver</a:t>
            </a:r>
            <a:r>
              <a:rPr lang="en-IE" sz="2400" b="1" dirty="0">
                <a:solidFill>
                  <a:srgbClr val="FF0000"/>
                </a:solidFill>
              </a:rPr>
              <a:t> </a:t>
            </a:r>
            <a:r>
              <a:rPr lang="en-IE" sz="2400" dirty="0"/>
              <a:t>allows the user to decide </a:t>
            </a:r>
            <a:r>
              <a:rPr lang="en-IE" sz="2400" b="1" dirty="0"/>
              <a:t>how many product </a:t>
            </a:r>
            <a:r>
              <a:rPr lang="en-IE" sz="2400" dirty="0"/>
              <a:t>details they want to store, then it stores the product details and prints them out.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19118" y="914400"/>
            <a:ext cx="4724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solidFill>
                  <a:schemeClr val="bg1"/>
                </a:solidFill>
              </a:rPr>
              <a:t>v2</a:t>
            </a:r>
          </a:p>
        </p:txBody>
      </p:sp>
      <p:pic>
        <p:nvPicPr>
          <p:cNvPr id="22" name="Picture 21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57A2BF14-1D77-4F0A-9065-3C24592A4D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532"/>
          <a:stretch/>
        </p:blipFill>
        <p:spPr>
          <a:xfrm>
            <a:off x="1741408" y="2165933"/>
            <a:ext cx="4098372" cy="16985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C1BDA0C-A766-4409-A3C7-F9CA14674250}"/>
              </a:ext>
            </a:extLst>
          </p:cNvPr>
          <p:cNvSpPr/>
          <p:nvPr/>
        </p:nvSpPr>
        <p:spPr>
          <a:xfrm>
            <a:off x="3886201" y="644940"/>
            <a:ext cx="1701613" cy="882318"/>
          </a:xfrm>
          <a:prstGeom prst="roundRect">
            <a:avLst/>
          </a:prstGeom>
          <a:solidFill>
            <a:srgbClr val="F79646"/>
          </a:solidFill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/>
              <a:t>Driver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FE30441-DF44-4224-B695-36A16C59DBCA}"/>
              </a:ext>
            </a:extLst>
          </p:cNvPr>
          <p:cNvSpPr/>
          <p:nvPr/>
        </p:nvSpPr>
        <p:spPr>
          <a:xfrm>
            <a:off x="8363760" y="2819400"/>
            <a:ext cx="1981200" cy="838200"/>
          </a:xfrm>
          <a:prstGeom prst="roundRect">
            <a:avLst/>
          </a:prstGeom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/>
              <a:t>Product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3656A694-9273-4C23-B7A4-F5A62BF6A548}"/>
              </a:ext>
            </a:extLst>
          </p:cNvPr>
          <p:cNvCxnSpPr>
            <a:cxnSpLocks/>
            <a:stCxn id="32" idx="3"/>
            <a:endCxn id="30" idx="0"/>
          </p:cNvCxnSpPr>
          <p:nvPr/>
        </p:nvCxnSpPr>
        <p:spPr>
          <a:xfrm>
            <a:off x="8210764" y="2209224"/>
            <a:ext cx="1143597" cy="61017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A550A72-5AA6-4A28-8EE0-CD2C2BE50CE8}"/>
              </a:ext>
            </a:extLst>
          </p:cNvPr>
          <p:cNvSpPr/>
          <p:nvPr/>
        </p:nvSpPr>
        <p:spPr>
          <a:xfrm>
            <a:off x="5892317" y="1608145"/>
            <a:ext cx="2318446" cy="1202157"/>
          </a:xfrm>
          <a:prstGeom prst="roundRect">
            <a:avLst/>
          </a:prstGeom>
          <a:solidFill>
            <a:srgbClr val="FA3EF9"/>
          </a:solidFill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51345F9F-FB39-4E83-AB1E-16177748010E}"/>
              </a:ext>
            </a:extLst>
          </p:cNvPr>
          <p:cNvCxnSpPr>
            <a:cxnSpLocks/>
            <a:stCxn id="29" idx="3"/>
            <a:endCxn id="32" idx="0"/>
          </p:cNvCxnSpPr>
          <p:nvPr/>
        </p:nvCxnSpPr>
        <p:spPr>
          <a:xfrm>
            <a:off x="5587814" y="1086100"/>
            <a:ext cx="1463727" cy="52204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199CB9B-5F0E-4111-8EBD-939C3425AF54}"/>
              </a:ext>
            </a:extLst>
          </p:cNvPr>
          <p:cNvSpPr txBox="1"/>
          <p:nvPr/>
        </p:nvSpPr>
        <p:spPr>
          <a:xfrm>
            <a:off x="8595318" y="1178340"/>
            <a:ext cx="4724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solidFill>
                  <a:schemeClr val="bg1"/>
                </a:solidFill>
              </a:rPr>
              <a:t>v2</a:t>
            </a:r>
          </a:p>
        </p:txBody>
      </p:sp>
    </p:spTree>
    <p:extLst>
      <p:ext uri="{BB962C8B-B14F-4D97-AF65-F5344CB8AC3E}">
        <p14:creationId xmlns:p14="http://schemas.microsoft.com/office/powerpoint/2010/main" val="17104638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48008-BBBC-4F90-B30E-9B1F911C16E4}"/>
              </a:ext>
            </a:extLst>
          </p:cNvPr>
          <p:cNvSpPr/>
          <p:nvPr/>
        </p:nvSpPr>
        <p:spPr>
          <a:xfrm>
            <a:off x="1828801" y="2257277"/>
            <a:ext cx="8577989" cy="58477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IE" sz="3200" dirty="0">
                <a:latin typeface="Courier New" charset="0"/>
                <a:ea typeface="Courier New" charset="0"/>
                <a:cs typeface="Courier New" charset="0"/>
              </a:rPr>
              <a:t>store = new Store(</a:t>
            </a:r>
            <a:r>
              <a:rPr lang="en-IE" sz="3200" b="1" dirty="0" err="1">
                <a:latin typeface="Courier New" charset="0"/>
                <a:ea typeface="Courier New" charset="0"/>
                <a:cs typeface="Courier New" charset="0"/>
              </a:rPr>
              <a:t>numberProducts</a:t>
            </a:r>
            <a:r>
              <a:rPr lang="en-IE" sz="3200" dirty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D5D749-699A-4FBF-BE7D-A7AE72E6573A}"/>
              </a:ext>
            </a:extLst>
          </p:cNvPr>
          <p:cNvSpPr/>
          <p:nvPr/>
        </p:nvSpPr>
        <p:spPr>
          <a:xfrm>
            <a:off x="3565405" y="5943601"/>
            <a:ext cx="5121915" cy="58477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IE" sz="3200" dirty="0">
                <a:latin typeface="Courier New" charset="0"/>
                <a:ea typeface="Courier New" charset="0"/>
                <a:cs typeface="Courier New" charset="0"/>
              </a:rPr>
              <a:t>store = </a:t>
            </a:r>
            <a:r>
              <a:rPr lang="en-IE" sz="3200" b="1" dirty="0">
                <a:latin typeface="Courier New" charset="0"/>
                <a:ea typeface="Courier New" charset="0"/>
                <a:cs typeface="Courier New" charset="0"/>
              </a:rPr>
              <a:t>new</a:t>
            </a:r>
            <a:r>
              <a:rPr lang="en-IE" sz="32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IE" sz="3200" b="1" dirty="0">
                <a:latin typeface="Courier New" charset="0"/>
                <a:ea typeface="Courier New" charset="0"/>
                <a:cs typeface="Courier New" charset="0"/>
              </a:rPr>
              <a:t>Store()</a:t>
            </a:r>
            <a:r>
              <a:rPr lang="en-IE" sz="3200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0336CDD-08EF-4743-93E4-5ACF54C240D5}"/>
              </a:ext>
            </a:extLst>
          </p:cNvPr>
          <p:cNvSpPr/>
          <p:nvPr/>
        </p:nvSpPr>
        <p:spPr>
          <a:xfrm>
            <a:off x="5431994" y="3083665"/>
            <a:ext cx="13716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Rectangular Callout 1"/>
          <p:cNvSpPr/>
          <p:nvPr/>
        </p:nvSpPr>
        <p:spPr>
          <a:xfrm>
            <a:off x="1774394" y="178597"/>
            <a:ext cx="4343400" cy="1263658"/>
          </a:xfrm>
          <a:prstGeom prst="wedgeRectCallout">
            <a:avLst>
              <a:gd name="adj1" fmla="val 79349"/>
              <a:gd name="adj2" fmla="val 10990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E" sz="2400" dirty="0"/>
              <a:t>Previously our Shop used an array and we needed to know </a:t>
            </a:r>
          </a:p>
          <a:p>
            <a:r>
              <a:rPr lang="en-IE" sz="2400" dirty="0"/>
              <a:t>how many Products to store:</a:t>
            </a:r>
          </a:p>
        </p:txBody>
      </p:sp>
      <p:sp>
        <p:nvSpPr>
          <p:cNvPr id="17" name="Rectangular Callout 16"/>
          <p:cNvSpPr/>
          <p:nvPr/>
        </p:nvSpPr>
        <p:spPr>
          <a:xfrm>
            <a:off x="5615125" y="4302865"/>
            <a:ext cx="4758728" cy="1263658"/>
          </a:xfrm>
          <a:prstGeom prst="wedgeRectCallout">
            <a:avLst>
              <a:gd name="adj1" fmla="val 1942"/>
              <a:gd name="adj2" fmla="val 8371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E" sz="2400" dirty="0"/>
              <a:t>Now that we are using an </a:t>
            </a:r>
            <a:r>
              <a:rPr lang="en-IE" sz="2400" dirty="0" err="1"/>
              <a:t>ArrayList</a:t>
            </a:r>
            <a:r>
              <a:rPr lang="en-IE" sz="2400" dirty="0"/>
              <a:t>, </a:t>
            </a:r>
            <a:br>
              <a:rPr lang="en-IE" sz="2400" dirty="0"/>
            </a:br>
            <a:r>
              <a:rPr lang="en-IE" sz="2400" dirty="0"/>
              <a:t>we don’t need to set a capacity, so our constructor call becomes:</a:t>
            </a:r>
          </a:p>
        </p:txBody>
      </p:sp>
      <p:sp>
        <p:nvSpPr>
          <p:cNvPr id="18" name="Rectangle: Rounded Corners 3">
            <a:extLst>
              <a:ext uri="{FF2B5EF4-FFF2-40B4-BE49-F238E27FC236}">
                <a16:creationId xmlns:a16="http://schemas.microsoft.com/office/drawing/2014/main" id="{6C34C1FF-59E5-4B21-A9BA-E74C4661DD51}"/>
              </a:ext>
            </a:extLst>
          </p:cNvPr>
          <p:cNvSpPr/>
          <p:nvPr/>
        </p:nvSpPr>
        <p:spPr>
          <a:xfrm>
            <a:off x="8229600" y="209308"/>
            <a:ext cx="2209800" cy="781293"/>
          </a:xfrm>
          <a:prstGeom prst="roundRect">
            <a:avLst/>
          </a:prstGeom>
          <a:solidFill>
            <a:srgbClr val="F79646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/>
              <a:t>Driver</a:t>
            </a:r>
          </a:p>
        </p:txBody>
      </p:sp>
    </p:spTree>
    <p:extLst>
      <p:ext uri="{BB962C8B-B14F-4D97-AF65-F5344CB8AC3E}">
        <p14:creationId xmlns:p14="http://schemas.microsoft.com/office/powerpoint/2010/main" val="349408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ular Callout 13"/>
          <p:cNvSpPr/>
          <p:nvPr/>
        </p:nvSpPr>
        <p:spPr>
          <a:xfrm>
            <a:off x="1752600" y="209308"/>
            <a:ext cx="2895600" cy="857493"/>
          </a:xfrm>
          <a:prstGeom prst="wedgeRectCallout">
            <a:avLst>
              <a:gd name="adj1" fmla="val 78780"/>
              <a:gd name="adj2" fmla="val 7622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E" sz="2400" dirty="0"/>
              <a:t>Our output when we run V3.0 of the app:</a:t>
            </a:r>
          </a:p>
        </p:txBody>
      </p:sp>
      <p:sp>
        <p:nvSpPr>
          <p:cNvPr id="16" name="Rectangle: Rounded Corners 3">
            <a:extLst>
              <a:ext uri="{FF2B5EF4-FFF2-40B4-BE49-F238E27FC236}">
                <a16:creationId xmlns:a16="http://schemas.microsoft.com/office/drawing/2014/main" id="{C34FA97E-D928-44ED-8909-AA53B68632E6}"/>
              </a:ext>
            </a:extLst>
          </p:cNvPr>
          <p:cNvSpPr/>
          <p:nvPr/>
        </p:nvSpPr>
        <p:spPr>
          <a:xfrm>
            <a:off x="8229600" y="209308"/>
            <a:ext cx="2209800" cy="781293"/>
          </a:xfrm>
          <a:prstGeom prst="roundRect">
            <a:avLst/>
          </a:prstGeom>
          <a:solidFill>
            <a:srgbClr val="F79646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/>
              <a:t>Driver</a:t>
            </a:r>
          </a:p>
        </p:txBody>
      </p:sp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316AD56-990F-4480-8AA2-94AC79C82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295400"/>
            <a:ext cx="6441394" cy="519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283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ular Callout 13">
            <a:extLst>
              <a:ext uri="{FF2B5EF4-FFF2-40B4-BE49-F238E27FC236}">
                <a16:creationId xmlns:a16="http://schemas.microsoft.com/office/drawing/2014/main" id="{A42CC2CF-4F89-4DFB-BE7D-EA8D6D3E7207}"/>
              </a:ext>
            </a:extLst>
          </p:cNvPr>
          <p:cNvSpPr/>
          <p:nvPr/>
        </p:nvSpPr>
        <p:spPr>
          <a:xfrm>
            <a:off x="1659027" y="152400"/>
            <a:ext cx="1905000" cy="533400"/>
          </a:xfrm>
          <a:prstGeom prst="wedgeRectCallout">
            <a:avLst>
              <a:gd name="adj1" fmla="val 78780"/>
              <a:gd name="adj2" fmla="val 7622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E" sz="2400" dirty="0"/>
              <a:t>V3.0 output:</a:t>
            </a:r>
          </a:p>
        </p:txBody>
      </p:sp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982BF37-1931-4257-97B2-F7E74A36C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1" y="838200"/>
            <a:ext cx="4364383" cy="3522588"/>
          </a:xfrm>
          <a:prstGeom prst="rect">
            <a:avLst/>
          </a:prstGeom>
        </p:spPr>
      </p:pic>
      <p:sp>
        <p:nvSpPr>
          <p:cNvPr id="4" name="Rectangular Callout 13">
            <a:extLst>
              <a:ext uri="{FF2B5EF4-FFF2-40B4-BE49-F238E27FC236}">
                <a16:creationId xmlns:a16="http://schemas.microsoft.com/office/drawing/2014/main" id="{7492FDBA-AB3D-4EAA-A692-738ECC52E0AD}"/>
              </a:ext>
            </a:extLst>
          </p:cNvPr>
          <p:cNvSpPr/>
          <p:nvPr/>
        </p:nvSpPr>
        <p:spPr>
          <a:xfrm>
            <a:off x="6400800" y="2649765"/>
            <a:ext cx="1905000" cy="533400"/>
          </a:xfrm>
          <a:prstGeom prst="wedgeRectCallout">
            <a:avLst>
              <a:gd name="adj1" fmla="val 78780"/>
              <a:gd name="adj2" fmla="val 7622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E" sz="2400" dirty="0"/>
              <a:t>V2.2 output:</a:t>
            </a: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9B48EAD-2D55-4899-AC6B-D16654901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335390"/>
            <a:ext cx="4260914" cy="343907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8AA01C-7B39-4E6D-A3BC-B8AAD52A3A76}"/>
              </a:ext>
            </a:extLst>
          </p:cNvPr>
          <p:cNvSpPr/>
          <p:nvPr/>
        </p:nvSpPr>
        <p:spPr>
          <a:xfrm>
            <a:off x="7010400" y="838200"/>
            <a:ext cx="2971800" cy="16002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E" sz="2400" dirty="0"/>
              <a:t>No difference in output…we only changed the internal storage mechanism!</a:t>
            </a:r>
          </a:p>
        </p:txBody>
      </p:sp>
    </p:spTree>
    <p:extLst>
      <p:ext uri="{BB962C8B-B14F-4D97-AF65-F5344CB8AC3E}">
        <p14:creationId xmlns:p14="http://schemas.microsoft.com/office/powerpoint/2010/main" val="6240145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376" r="5560" b="3"/>
          <a:stretch/>
        </p:blipFill>
        <p:spPr>
          <a:xfrm>
            <a:off x="7168056" y="1524000"/>
            <a:ext cx="3058351" cy="3433762"/>
          </a:xfrm>
          <a:prstGeom prst="rect">
            <a:avLst/>
          </a:prstGeom>
        </p:spPr>
      </p:pic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b="1" dirty="0"/>
              <a:t>Collections</a:t>
            </a:r>
            <a:endParaRPr lang="en-US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52650" y="1825625"/>
            <a:ext cx="5010150" cy="4351338"/>
          </a:xfrm>
        </p:spPr>
        <p:txBody>
          <a:bodyPr>
            <a:normAutofit/>
          </a:bodyPr>
          <a:lstStyle/>
          <a:p>
            <a:r>
              <a:rPr lang="en-US" sz="1700" dirty="0"/>
              <a:t>Allow an </a:t>
            </a:r>
            <a:r>
              <a:rPr lang="en-US" sz="1700" b="1" dirty="0"/>
              <a:t>arbitrary number </a:t>
            </a:r>
            <a:r>
              <a:rPr lang="en-US" sz="1700" dirty="0"/>
              <a:t>of objects to be stored.</a:t>
            </a:r>
          </a:p>
          <a:p>
            <a:endParaRPr lang="en-US" sz="1700" dirty="0"/>
          </a:p>
          <a:p>
            <a:r>
              <a:rPr lang="en-US" sz="1700" dirty="0"/>
              <a:t>Are implemented in </a:t>
            </a:r>
            <a:r>
              <a:rPr lang="en-US" sz="1700" b="1" dirty="0"/>
              <a:t>Java’s Class libraries </a:t>
            </a:r>
            <a:br>
              <a:rPr lang="en-US" sz="1700" b="1" dirty="0"/>
            </a:br>
            <a:r>
              <a:rPr lang="en-US" sz="1700" dirty="0"/>
              <a:t>which contain tried-and-tested collection classes.</a:t>
            </a:r>
          </a:p>
          <a:p>
            <a:endParaRPr lang="en-US" sz="1700" dirty="0"/>
          </a:p>
          <a:p>
            <a:r>
              <a:rPr lang="en-US" sz="1700" dirty="0"/>
              <a:t>In Java’s class libraries are called </a:t>
            </a:r>
            <a:r>
              <a:rPr lang="en-US" sz="1700" b="1" i="1" dirty="0"/>
              <a:t>packages</a:t>
            </a:r>
            <a:r>
              <a:rPr lang="en-US" sz="1700" dirty="0"/>
              <a:t>.</a:t>
            </a:r>
          </a:p>
          <a:p>
            <a:endParaRPr lang="en-US" sz="1700" dirty="0"/>
          </a:p>
          <a:p>
            <a:r>
              <a:rPr lang="en-US" sz="1700" dirty="0"/>
              <a:t>We have used the </a:t>
            </a:r>
            <a:r>
              <a:rPr lang="en-US" sz="1700" b="1" dirty="0" err="1">
                <a:solidFill>
                  <a:srgbClr val="FF0000"/>
                </a:solidFill>
                <a:latin typeface="Courier New" pitchFamily="-32" charset="0"/>
              </a:rPr>
              <a:t>ArrayList</a:t>
            </a:r>
            <a:r>
              <a:rPr lang="en-US" sz="1700" dirty="0">
                <a:solidFill>
                  <a:srgbClr val="FF0000"/>
                </a:solidFill>
              </a:rPr>
              <a:t> </a:t>
            </a:r>
            <a:r>
              <a:rPr lang="en-US" sz="1700" dirty="0"/>
              <a:t>class from the </a:t>
            </a:r>
            <a:r>
              <a:rPr lang="en-US" sz="1700" b="1" dirty="0" err="1">
                <a:solidFill>
                  <a:srgbClr val="FF0000"/>
                </a:solidFill>
                <a:latin typeface="Courier New" pitchFamily="-32" charset="0"/>
              </a:rPr>
              <a:t>java.util</a:t>
            </a:r>
            <a:r>
              <a:rPr lang="en-US" sz="1700" dirty="0"/>
              <a:t> </a:t>
            </a:r>
            <a:r>
              <a:rPr lang="en-US" sz="1700" b="1" dirty="0"/>
              <a:t>package</a:t>
            </a:r>
            <a:r>
              <a:rPr lang="en-US" sz="17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85713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376" r="5560" b="3"/>
          <a:stretch/>
        </p:blipFill>
        <p:spPr>
          <a:xfrm>
            <a:off x="7315200" y="1788840"/>
            <a:ext cx="3119752" cy="3502699"/>
          </a:xfrm>
          <a:prstGeom prst="rect">
            <a:avLst/>
          </a:prstGeom>
        </p:spPr>
      </p:pic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b="1" dirty="0" err="1"/>
              <a:t>ArrayList</a:t>
            </a:r>
            <a:endParaRPr lang="en-US" b="1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52650" y="1825625"/>
            <a:ext cx="5162550" cy="4351338"/>
          </a:xfrm>
        </p:spPr>
        <p:txBody>
          <a:bodyPr>
            <a:normAutofit/>
          </a:bodyPr>
          <a:lstStyle/>
          <a:p>
            <a:r>
              <a:rPr lang="en-US" sz="1700" dirty="0"/>
              <a:t>Items may be </a:t>
            </a:r>
            <a:r>
              <a:rPr lang="en-US" sz="1700" b="1" dirty="0"/>
              <a:t>added </a:t>
            </a:r>
            <a:r>
              <a:rPr lang="en-US" sz="1700" dirty="0"/>
              <a:t>and </a:t>
            </a:r>
            <a:r>
              <a:rPr lang="en-US" sz="1700" b="1" dirty="0"/>
              <a:t>removed</a:t>
            </a:r>
            <a:r>
              <a:rPr lang="en-US" sz="1700" dirty="0"/>
              <a:t>.</a:t>
            </a:r>
          </a:p>
          <a:p>
            <a:endParaRPr lang="en-US" sz="1700" dirty="0"/>
          </a:p>
          <a:p>
            <a:r>
              <a:rPr lang="en-US" sz="1700" dirty="0"/>
              <a:t>Each item has an </a:t>
            </a:r>
            <a:r>
              <a:rPr lang="en-US" sz="1700" b="1" dirty="0"/>
              <a:t>index</a:t>
            </a:r>
            <a:r>
              <a:rPr lang="en-US" sz="1700" dirty="0"/>
              <a:t>.</a:t>
            </a:r>
          </a:p>
          <a:p>
            <a:endParaRPr lang="en-US" sz="1700" dirty="0"/>
          </a:p>
          <a:p>
            <a:r>
              <a:rPr lang="en-US" sz="1700" b="1" dirty="0"/>
              <a:t>Index values may change </a:t>
            </a:r>
            <a:r>
              <a:rPr lang="en-US" sz="1700" dirty="0"/>
              <a:t>if items are removed </a:t>
            </a:r>
            <a:br>
              <a:rPr lang="en-US" sz="1700" dirty="0"/>
            </a:br>
            <a:r>
              <a:rPr lang="en-US" sz="1700" dirty="0"/>
              <a:t>(or further items added).</a:t>
            </a:r>
          </a:p>
          <a:p>
            <a:endParaRPr lang="en-US" sz="1700" dirty="0"/>
          </a:p>
          <a:p>
            <a:r>
              <a:rPr lang="en-US" sz="1700" dirty="0"/>
              <a:t>The main </a:t>
            </a:r>
            <a:r>
              <a:rPr lang="en-US" sz="1700" dirty="0" err="1">
                <a:latin typeface="Courier New" pitchFamily="-32" charset="0"/>
              </a:rPr>
              <a:t>ArrayList</a:t>
            </a:r>
            <a:r>
              <a:rPr lang="en-US" sz="1700" dirty="0"/>
              <a:t> methods are:</a:t>
            </a:r>
          </a:p>
          <a:p>
            <a:pPr lvl="1"/>
            <a:r>
              <a:rPr lang="en-US" sz="1300" b="1" dirty="0">
                <a:solidFill>
                  <a:srgbClr val="FF0000"/>
                </a:solidFill>
                <a:latin typeface="Courier New" pitchFamily="-32" charset="0"/>
              </a:rPr>
              <a:t>add</a:t>
            </a:r>
            <a:r>
              <a:rPr lang="en-US" sz="1300" b="1" dirty="0">
                <a:solidFill>
                  <a:srgbClr val="FF0000"/>
                </a:solidFill>
              </a:rPr>
              <a:t>()</a:t>
            </a:r>
          </a:p>
          <a:p>
            <a:pPr lvl="1"/>
            <a:r>
              <a:rPr lang="en-US" sz="1300" b="1" dirty="0">
                <a:solidFill>
                  <a:srgbClr val="FF0000"/>
                </a:solidFill>
                <a:latin typeface="Courier New" pitchFamily="-32" charset="0"/>
              </a:rPr>
              <a:t>get()</a:t>
            </a:r>
            <a:r>
              <a:rPr lang="en-US" sz="1300" b="1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sz="1300" b="1" dirty="0">
                <a:solidFill>
                  <a:srgbClr val="FF0000"/>
                </a:solidFill>
                <a:latin typeface="Courier New" pitchFamily="-32" charset="0"/>
              </a:rPr>
              <a:t>remove()</a:t>
            </a:r>
            <a:endParaRPr lang="en-US" sz="1300" b="1" dirty="0">
              <a:solidFill>
                <a:srgbClr val="FF0000"/>
              </a:solidFill>
            </a:endParaRPr>
          </a:p>
          <a:p>
            <a:pPr lvl="1"/>
            <a:r>
              <a:rPr lang="en-US" sz="1300" b="1" dirty="0">
                <a:solidFill>
                  <a:srgbClr val="FF0000"/>
                </a:solidFill>
                <a:latin typeface="Courier New" pitchFamily="-32" charset="0"/>
              </a:rPr>
              <a:t>size</a:t>
            </a:r>
            <a:r>
              <a:rPr lang="en-US" sz="1300" b="1" dirty="0">
                <a:solidFill>
                  <a:srgbClr val="FF0000"/>
                </a:solidFill>
              </a:rPr>
              <a:t>()</a:t>
            </a:r>
          </a:p>
          <a:p>
            <a:endParaRPr lang="en-US" sz="1700" dirty="0"/>
          </a:p>
          <a:p>
            <a:r>
              <a:rPr lang="en-US" sz="1700" dirty="0" err="1">
                <a:latin typeface="Courier New" pitchFamily="-32" charset="0"/>
              </a:rPr>
              <a:t>ArrayList</a:t>
            </a:r>
            <a:r>
              <a:rPr lang="en-US" sz="1700" dirty="0"/>
              <a:t> is a parameterized or generic type.</a:t>
            </a:r>
          </a:p>
        </p:txBody>
      </p:sp>
    </p:spTree>
    <p:extLst>
      <p:ext uri="{BB962C8B-B14F-4D97-AF65-F5344CB8AC3E}">
        <p14:creationId xmlns:p14="http://schemas.microsoft.com/office/powerpoint/2010/main" val="32014411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Questions?</a:t>
            </a:r>
          </a:p>
        </p:txBody>
      </p:sp>
      <p:pic>
        <p:nvPicPr>
          <p:cNvPr id="3074" name="Picture 2" descr="Image result for ques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057401"/>
            <a:ext cx="4343400" cy="350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517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C54F-25E0-4FBC-AA95-B1EADD8A26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39160" y="224344"/>
            <a:ext cx="8229600" cy="762000"/>
          </a:xfrm>
        </p:spPr>
        <p:txBody>
          <a:bodyPr/>
          <a:lstStyle/>
          <a:p>
            <a:pPr algn="r"/>
            <a:r>
              <a:rPr lang="en-IE" b="1" dirty="0"/>
              <a:t>RECAP:</a:t>
            </a:r>
            <a:r>
              <a:rPr lang="en-IE" dirty="0"/>
              <a:t> Shop </a:t>
            </a:r>
            <a:r>
              <a:rPr lang="en-IE" b="1" dirty="0">
                <a:solidFill>
                  <a:srgbClr val="FF0000"/>
                </a:solidFill>
              </a:rPr>
              <a:t>V2.1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78F51-A6C3-4DFC-8DDB-3489B717AD7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106788" y="4876800"/>
            <a:ext cx="8161972" cy="1245278"/>
          </a:xfrm>
          <a:ln w="41275">
            <a:solidFill>
              <a:srgbClr val="F79646"/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IE" sz="2400" b="1" dirty="0">
                <a:solidFill>
                  <a:srgbClr val="F79646"/>
                </a:solidFill>
              </a:rPr>
              <a:t>Driver</a:t>
            </a:r>
            <a:r>
              <a:rPr lang="en-IE" sz="2400" b="1" dirty="0">
                <a:solidFill>
                  <a:srgbClr val="FF0000"/>
                </a:solidFill>
              </a:rPr>
              <a:t> </a:t>
            </a:r>
            <a:r>
              <a:rPr lang="en-IE" sz="2400" dirty="0"/>
              <a:t>allows the user to decide </a:t>
            </a:r>
            <a:r>
              <a:rPr lang="en-IE" sz="2400" b="1" dirty="0"/>
              <a:t>how many product </a:t>
            </a:r>
            <a:r>
              <a:rPr lang="en-IE" sz="2400" dirty="0"/>
              <a:t>details they want to store, then it stores the product details and prints them out.</a:t>
            </a:r>
          </a:p>
          <a:p>
            <a:pPr marL="0" indent="0">
              <a:buNone/>
            </a:pPr>
            <a:r>
              <a:rPr lang="en-IE" sz="2400" b="1" dirty="0"/>
              <a:t>AND also provides methods operating on the array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19118" y="914400"/>
            <a:ext cx="4724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solidFill>
                  <a:schemeClr val="bg1"/>
                </a:solidFill>
              </a:rPr>
              <a:t>v2</a:t>
            </a:r>
          </a:p>
        </p:txBody>
      </p:sp>
      <p:pic>
        <p:nvPicPr>
          <p:cNvPr id="11" name="Picture 10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A5C7F47E-F878-4621-BBBF-58D0DB007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408" y="2165933"/>
            <a:ext cx="4098372" cy="263466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FF9E2F1-74F8-47E0-AEB1-CA77EBF49C7D}"/>
              </a:ext>
            </a:extLst>
          </p:cNvPr>
          <p:cNvSpPr/>
          <p:nvPr/>
        </p:nvSpPr>
        <p:spPr>
          <a:xfrm>
            <a:off x="3886201" y="644940"/>
            <a:ext cx="1701613" cy="882318"/>
          </a:xfrm>
          <a:prstGeom prst="roundRect">
            <a:avLst/>
          </a:prstGeom>
          <a:solidFill>
            <a:srgbClr val="F79646"/>
          </a:solidFill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/>
              <a:t>Driver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AD17318-71D6-4D14-9831-A3093A42D128}"/>
              </a:ext>
            </a:extLst>
          </p:cNvPr>
          <p:cNvSpPr/>
          <p:nvPr/>
        </p:nvSpPr>
        <p:spPr>
          <a:xfrm>
            <a:off x="8363760" y="2819400"/>
            <a:ext cx="1981200" cy="838200"/>
          </a:xfrm>
          <a:prstGeom prst="roundRect">
            <a:avLst/>
          </a:prstGeom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/>
              <a:t>Product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DF570FF-B6EC-46AA-A489-174B022D3B41}"/>
              </a:ext>
            </a:extLst>
          </p:cNvPr>
          <p:cNvCxnSpPr>
            <a:cxnSpLocks/>
            <a:stCxn id="25" idx="3"/>
            <a:endCxn id="23" idx="0"/>
          </p:cNvCxnSpPr>
          <p:nvPr/>
        </p:nvCxnSpPr>
        <p:spPr>
          <a:xfrm>
            <a:off x="8210764" y="2209224"/>
            <a:ext cx="1143597" cy="61017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9109E90-32F5-4B5D-A7A5-3B078BC416E4}"/>
              </a:ext>
            </a:extLst>
          </p:cNvPr>
          <p:cNvSpPr/>
          <p:nvPr/>
        </p:nvSpPr>
        <p:spPr>
          <a:xfrm>
            <a:off x="5892317" y="1608145"/>
            <a:ext cx="2318446" cy="1202157"/>
          </a:xfrm>
          <a:prstGeom prst="roundRect">
            <a:avLst/>
          </a:prstGeom>
          <a:solidFill>
            <a:srgbClr val="FA3EF9"/>
          </a:solidFill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797CBEDB-D695-4530-A265-C2FF314043D6}"/>
              </a:ext>
            </a:extLst>
          </p:cNvPr>
          <p:cNvCxnSpPr>
            <a:cxnSpLocks/>
            <a:stCxn id="22" idx="3"/>
            <a:endCxn id="25" idx="0"/>
          </p:cNvCxnSpPr>
          <p:nvPr/>
        </p:nvCxnSpPr>
        <p:spPr>
          <a:xfrm>
            <a:off x="5587814" y="1086100"/>
            <a:ext cx="1463727" cy="52204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1153799-F7B0-41F3-AA0D-D1863447A5C7}"/>
              </a:ext>
            </a:extLst>
          </p:cNvPr>
          <p:cNvSpPr txBox="1"/>
          <p:nvPr/>
        </p:nvSpPr>
        <p:spPr>
          <a:xfrm>
            <a:off x="8595318" y="1178340"/>
            <a:ext cx="4724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solidFill>
                  <a:schemeClr val="bg1"/>
                </a:solidFill>
              </a:rPr>
              <a:t>v2</a:t>
            </a:r>
          </a:p>
        </p:txBody>
      </p:sp>
    </p:spTree>
    <p:extLst>
      <p:ext uri="{BB962C8B-B14F-4D97-AF65-F5344CB8AC3E}">
        <p14:creationId xmlns:p14="http://schemas.microsoft.com/office/powerpoint/2010/main" val="2428362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C54F-25E0-4FBC-AA95-B1EADD8A26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39160" y="224344"/>
            <a:ext cx="8229600" cy="762000"/>
          </a:xfrm>
        </p:spPr>
        <p:txBody>
          <a:bodyPr/>
          <a:lstStyle/>
          <a:p>
            <a:pPr algn="r"/>
            <a:r>
              <a:rPr lang="en-IE" b="1" dirty="0"/>
              <a:t>RECAP:</a:t>
            </a:r>
            <a:r>
              <a:rPr lang="en-IE" dirty="0"/>
              <a:t> Shop </a:t>
            </a:r>
            <a:r>
              <a:rPr lang="en-IE" b="1" dirty="0">
                <a:solidFill>
                  <a:srgbClr val="FF0000"/>
                </a:solidFill>
              </a:rPr>
              <a:t>V2.2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78F51-A6C3-4DFC-8DDB-3489B717AD7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106788" y="4876801"/>
            <a:ext cx="8161972" cy="1588781"/>
          </a:xfrm>
          <a:ln w="41275">
            <a:solidFill>
              <a:srgbClr val="F79646"/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IE" sz="2400" b="1" dirty="0">
                <a:solidFill>
                  <a:srgbClr val="F79646"/>
                </a:solidFill>
              </a:rPr>
              <a:t>Driver</a:t>
            </a:r>
            <a:r>
              <a:rPr lang="en-IE" sz="2400" b="1" dirty="0">
                <a:solidFill>
                  <a:srgbClr val="FF0000"/>
                </a:solidFill>
              </a:rPr>
              <a:t> </a:t>
            </a:r>
            <a:r>
              <a:rPr lang="en-IE" sz="2400" dirty="0"/>
              <a:t>allows the user to decide </a:t>
            </a:r>
            <a:r>
              <a:rPr lang="en-IE" sz="2400" b="1" dirty="0"/>
              <a:t>how many product </a:t>
            </a:r>
            <a:r>
              <a:rPr lang="en-IE" sz="2400" dirty="0"/>
              <a:t>details they want to store, then it stores the product details and prints them out.</a:t>
            </a:r>
          </a:p>
          <a:p>
            <a:pPr marL="0" indent="0">
              <a:buNone/>
            </a:pPr>
            <a:r>
              <a:rPr lang="en-IE" sz="2400" b="1" dirty="0"/>
              <a:t>AND also provides methods operating on the array</a:t>
            </a:r>
          </a:p>
          <a:p>
            <a:pPr marL="0" indent="0">
              <a:buNone/>
            </a:pPr>
            <a:r>
              <a:rPr lang="en-IE" sz="2400" b="1" dirty="0"/>
              <a:t>AND provides a console menu system.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19118" y="914400"/>
            <a:ext cx="4724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solidFill>
                  <a:schemeClr val="bg1"/>
                </a:solidFill>
              </a:rPr>
              <a:t>v2</a:t>
            </a:r>
          </a:p>
        </p:txBody>
      </p:sp>
      <p:pic>
        <p:nvPicPr>
          <p:cNvPr id="12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62A6F2E-4727-44EA-99F0-16D5B38CE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086" y="1611509"/>
            <a:ext cx="3956114" cy="3193065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7F5E575-0C57-40E9-AED0-664A498C92D2}"/>
              </a:ext>
            </a:extLst>
          </p:cNvPr>
          <p:cNvSpPr/>
          <p:nvPr/>
        </p:nvSpPr>
        <p:spPr>
          <a:xfrm>
            <a:off x="3886201" y="644940"/>
            <a:ext cx="1701613" cy="882318"/>
          </a:xfrm>
          <a:prstGeom prst="roundRect">
            <a:avLst/>
          </a:prstGeom>
          <a:solidFill>
            <a:srgbClr val="F79646"/>
          </a:solidFill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/>
              <a:t>Driver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B828DAF-38B9-45B4-B648-E4462A684C73}"/>
              </a:ext>
            </a:extLst>
          </p:cNvPr>
          <p:cNvSpPr/>
          <p:nvPr/>
        </p:nvSpPr>
        <p:spPr>
          <a:xfrm>
            <a:off x="8363760" y="2819400"/>
            <a:ext cx="1981200" cy="838200"/>
          </a:xfrm>
          <a:prstGeom prst="roundRect">
            <a:avLst/>
          </a:prstGeom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/>
              <a:t>Product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8588BA5-74A4-41B0-B872-A5236E70A7A5}"/>
              </a:ext>
            </a:extLst>
          </p:cNvPr>
          <p:cNvCxnSpPr>
            <a:cxnSpLocks/>
            <a:stCxn id="18" idx="3"/>
            <a:endCxn id="16" idx="0"/>
          </p:cNvCxnSpPr>
          <p:nvPr/>
        </p:nvCxnSpPr>
        <p:spPr>
          <a:xfrm>
            <a:off x="8210764" y="2209224"/>
            <a:ext cx="1143597" cy="61017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7371CF4-78E4-4245-A900-A7DB5743E4D0}"/>
              </a:ext>
            </a:extLst>
          </p:cNvPr>
          <p:cNvSpPr/>
          <p:nvPr/>
        </p:nvSpPr>
        <p:spPr>
          <a:xfrm>
            <a:off x="5892317" y="1608145"/>
            <a:ext cx="2318446" cy="1202157"/>
          </a:xfrm>
          <a:prstGeom prst="roundRect">
            <a:avLst/>
          </a:prstGeom>
          <a:solidFill>
            <a:srgbClr val="FA3EF9"/>
          </a:solidFill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0A8C6C4-5166-4D5B-B9C7-1DA8F34EB7D1}"/>
              </a:ext>
            </a:extLst>
          </p:cNvPr>
          <p:cNvCxnSpPr>
            <a:cxnSpLocks/>
            <a:stCxn id="15" idx="3"/>
            <a:endCxn id="18" idx="0"/>
          </p:cNvCxnSpPr>
          <p:nvPr/>
        </p:nvCxnSpPr>
        <p:spPr>
          <a:xfrm>
            <a:off x="5587814" y="1086100"/>
            <a:ext cx="1463727" cy="52204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0022748-F344-4290-9BAE-5178E41B8079}"/>
              </a:ext>
            </a:extLst>
          </p:cNvPr>
          <p:cNvSpPr txBox="1"/>
          <p:nvPr/>
        </p:nvSpPr>
        <p:spPr>
          <a:xfrm>
            <a:off x="8595318" y="1178340"/>
            <a:ext cx="4724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solidFill>
                  <a:schemeClr val="bg1"/>
                </a:solidFill>
              </a:rPr>
              <a:t>v2</a:t>
            </a:r>
          </a:p>
        </p:txBody>
      </p:sp>
    </p:spTree>
    <p:extLst>
      <p:ext uri="{BB962C8B-B14F-4D97-AF65-F5344CB8AC3E}">
        <p14:creationId xmlns:p14="http://schemas.microsoft.com/office/powerpoint/2010/main" val="3876525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C54F-25E0-4FBC-AA95-B1EADD8A2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Shop </a:t>
            </a:r>
            <a:r>
              <a:rPr lang="en-IE" b="1" dirty="0"/>
              <a:t>V3.0</a:t>
            </a:r>
          </a:p>
        </p:txBody>
      </p:sp>
      <p:pic>
        <p:nvPicPr>
          <p:cNvPr id="11" name="Picture 2" descr="ShopV3.0 folder structure">
            <a:extLst>
              <a:ext uri="{FF2B5EF4-FFF2-40B4-BE49-F238E27FC236}">
                <a16:creationId xmlns:a16="http://schemas.microsoft.com/office/drawing/2014/main" id="{D75B7F03-823E-4E46-87E2-21EF686F5C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7718" b="99"/>
          <a:stretch/>
        </p:blipFill>
        <p:spPr bwMode="auto">
          <a:xfrm>
            <a:off x="7977234" y="1652460"/>
            <a:ext cx="2233566" cy="239633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6178974-33E3-40F0-924D-D5DB147D144F}"/>
              </a:ext>
            </a:extLst>
          </p:cNvPr>
          <p:cNvSpPr/>
          <p:nvPr/>
        </p:nvSpPr>
        <p:spPr>
          <a:xfrm>
            <a:off x="2057400" y="4495800"/>
            <a:ext cx="8229600" cy="15696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E" sz="3200" dirty="0"/>
              <a:t>GOAL: to keep all the functionality of V2.2 </a:t>
            </a:r>
            <a:r>
              <a:rPr lang="en-IE" sz="3200" u="sng" dirty="0"/>
              <a:t>but</a:t>
            </a:r>
            <a:r>
              <a:rPr lang="en-IE" sz="3200" dirty="0"/>
              <a:t> use an </a:t>
            </a:r>
            <a:r>
              <a:rPr lang="en-IE" sz="3200" b="1" dirty="0" err="1"/>
              <a:t>ArrayList</a:t>
            </a:r>
            <a:r>
              <a:rPr lang="en-IE" sz="3200" b="1" dirty="0"/>
              <a:t> of Products </a:t>
            </a:r>
          </a:p>
          <a:p>
            <a:pPr algn="ctr"/>
            <a:r>
              <a:rPr lang="en-IE" sz="3200" dirty="0"/>
              <a:t>instead of an array.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117" y="39817"/>
            <a:ext cx="1387903" cy="13879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32526" y="104002"/>
            <a:ext cx="596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</a:rPr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1982482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C54F-25E0-4FBC-AA95-B1EADD8A2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IE" dirty="0"/>
              <a:t>Shop </a:t>
            </a:r>
            <a:r>
              <a:rPr lang="en-IE" b="1" dirty="0"/>
              <a:t>V3.0</a:t>
            </a:r>
            <a:r>
              <a:rPr lang="en-IE" dirty="0"/>
              <a:t> </a:t>
            </a:r>
            <a:r>
              <a:rPr lang="mr-IN" dirty="0"/>
              <a:t>–</a:t>
            </a:r>
            <a:r>
              <a:rPr lang="en-IE" dirty="0"/>
              <a:t> </a:t>
            </a:r>
            <a:r>
              <a:rPr lang="en-IE" b="1" dirty="0"/>
              <a:t>changes</a:t>
            </a:r>
            <a:r>
              <a:rPr lang="en-IE" dirty="0"/>
              <a:t> to classes </a:t>
            </a:r>
            <a:r>
              <a:rPr lang="en-IE" sz="4000" dirty="0"/>
              <a:t>(refactoring)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C128F14-781E-4E9F-99B4-1E08919539EC}"/>
              </a:ext>
            </a:extLst>
          </p:cNvPr>
          <p:cNvSpPr txBox="1">
            <a:spLocks/>
          </p:cNvSpPr>
          <p:nvPr/>
        </p:nvSpPr>
        <p:spPr>
          <a:xfrm>
            <a:off x="1752601" y="4326357"/>
            <a:ext cx="2557195" cy="2057399"/>
          </a:xfrm>
          <a:prstGeom prst="rect">
            <a:avLst/>
          </a:prstGeom>
          <a:solidFill>
            <a:srgbClr val="F79646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E" sz="2400" dirty="0"/>
              <a:t>Refactor:</a:t>
            </a:r>
          </a:p>
          <a:p>
            <a:pPr marL="0" indent="0" algn="ctr">
              <a:buNone/>
            </a:pPr>
            <a:r>
              <a:rPr lang="en-IE" sz="2400" dirty="0"/>
              <a:t>any changes to the </a:t>
            </a:r>
            <a:r>
              <a:rPr lang="en-IE" sz="2400" b="1" dirty="0"/>
              <a:t>Store</a:t>
            </a:r>
            <a:r>
              <a:rPr lang="en-IE" sz="2400" dirty="0"/>
              <a:t> “interface” are reflected in this class</a:t>
            </a:r>
          </a:p>
        </p:txBody>
      </p:sp>
      <p:sp>
        <p:nvSpPr>
          <p:cNvPr id="12" name="Rectangle: Rounded Corners 3">
            <a:extLst>
              <a:ext uri="{FF2B5EF4-FFF2-40B4-BE49-F238E27FC236}">
                <a16:creationId xmlns:a16="http://schemas.microsoft.com/office/drawing/2014/main" id="{2F48EAA3-F50D-4307-B4CB-4A28736D5065}"/>
              </a:ext>
            </a:extLst>
          </p:cNvPr>
          <p:cNvSpPr/>
          <p:nvPr/>
        </p:nvSpPr>
        <p:spPr>
          <a:xfrm>
            <a:off x="1676398" y="1871768"/>
            <a:ext cx="2557196" cy="882318"/>
          </a:xfrm>
          <a:prstGeom prst="roundRect">
            <a:avLst/>
          </a:prstGeom>
          <a:solidFill>
            <a:srgbClr val="F79646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/>
              <a:t>Driver</a:t>
            </a:r>
          </a:p>
        </p:txBody>
      </p:sp>
      <p:sp>
        <p:nvSpPr>
          <p:cNvPr id="13" name="Rectangle: Rounded Corners 4">
            <a:extLst>
              <a:ext uri="{FF2B5EF4-FFF2-40B4-BE49-F238E27FC236}">
                <a16:creationId xmlns:a16="http://schemas.microsoft.com/office/drawing/2014/main" id="{8492F55B-1604-4D99-A22D-1190EB809A71}"/>
              </a:ext>
            </a:extLst>
          </p:cNvPr>
          <p:cNvSpPr/>
          <p:nvPr/>
        </p:nvSpPr>
        <p:spPr>
          <a:xfrm>
            <a:off x="8533241" y="3749078"/>
            <a:ext cx="1981200" cy="838200"/>
          </a:xfrm>
          <a:prstGeom prst="roundRect">
            <a:avLst/>
          </a:prstGeom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/>
              <a:t>Product</a:t>
            </a:r>
          </a:p>
        </p:txBody>
      </p:sp>
      <p:cxnSp>
        <p:nvCxnSpPr>
          <p:cNvPr id="14" name="Connector: Elbow 5">
            <a:extLst>
              <a:ext uri="{FF2B5EF4-FFF2-40B4-BE49-F238E27FC236}">
                <a16:creationId xmlns:a16="http://schemas.microsoft.com/office/drawing/2014/main" id="{911C9948-2B5E-4D2E-9333-9172083D4EDA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7271447" y="3344280"/>
            <a:ext cx="2252395" cy="40479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6">
            <a:extLst>
              <a:ext uri="{FF2B5EF4-FFF2-40B4-BE49-F238E27FC236}">
                <a16:creationId xmlns:a16="http://schemas.microsoft.com/office/drawing/2014/main" id="{42A054C1-33CC-4C1E-8322-FBD58ACACEF3}"/>
              </a:ext>
            </a:extLst>
          </p:cNvPr>
          <p:cNvSpPr/>
          <p:nvPr/>
        </p:nvSpPr>
        <p:spPr>
          <a:xfrm>
            <a:off x="4820613" y="2743201"/>
            <a:ext cx="3459693" cy="1202157"/>
          </a:xfrm>
          <a:prstGeom prst="roundRect">
            <a:avLst/>
          </a:prstGeom>
          <a:solidFill>
            <a:srgbClr val="FA3EF9"/>
          </a:solidFill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/>
              <a:t>Store</a:t>
            </a:r>
          </a:p>
        </p:txBody>
      </p:sp>
      <p:cxnSp>
        <p:nvCxnSpPr>
          <p:cNvPr id="16" name="Connector: Elbow 8">
            <a:extLst>
              <a:ext uri="{FF2B5EF4-FFF2-40B4-BE49-F238E27FC236}">
                <a16:creationId xmlns:a16="http://schemas.microsoft.com/office/drawing/2014/main" id="{A0AEBB43-905A-41A4-BF93-53084BD3F5DF}"/>
              </a:ext>
            </a:extLst>
          </p:cNvPr>
          <p:cNvCxnSpPr>
            <a:cxnSpLocks/>
            <a:stCxn id="12" idx="3"/>
            <a:endCxn id="15" idx="0"/>
          </p:cNvCxnSpPr>
          <p:nvPr/>
        </p:nvCxnSpPr>
        <p:spPr>
          <a:xfrm>
            <a:off x="4233595" y="2312928"/>
            <a:ext cx="2316865" cy="43027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C128F14-781E-4E9F-99B4-1E08919539EC}"/>
              </a:ext>
            </a:extLst>
          </p:cNvPr>
          <p:cNvSpPr txBox="1">
            <a:spLocks/>
          </p:cNvSpPr>
          <p:nvPr/>
        </p:nvSpPr>
        <p:spPr>
          <a:xfrm>
            <a:off x="8562811" y="5562601"/>
            <a:ext cx="1981200" cy="389533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E" sz="2800" b="1" dirty="0"/>
              <a:t>No</a:t>
            </a:r>
            <a:r>
              <a:rPr lang="en-IE" sz="2800" dirty="0"/>
              <a:t> changes</a:t>
            </a:r>
          </a:p>
          <a:p>
            <a:pPr marL="0" indent="0" algn="ctr">
              <a:buNone/>
            </a:pPr>
            <a:endParaRPr lang="en-IE" sz="28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6B01D25-63AE-43E3-9549-7E0C06EFE8F2}"/>
              </a:ext>
            </a:extLst>
          </p:cNvPr>
          <p:cNvSpPr txBox="1">
            <a:spLocks/>
          </p:cNvSpPr>
          <p:nvPr/>
        </p:nvSpPr>
        <p:spPr>
          <a:xfrm>
            <a:off x="4820612" y="4967683"/>
            <a:ext cx="3459693" cy="1416072"/>
          </a:xfrm>
          <a:prstGeom prst="rect">
            <a:avLst/>
          </a:prstGeom>
          <a:solidFill>
            <a:srgbClr val="FF40FF"/>
          </a:solidFill>
          <a:ln>
            <a:solidFill>
              <a:srgbClr val="FA3EF9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E" sz="2400" dirty="0"/>
              <a:t>Refactor:</a:t>
            </a:r>
            <a:br>
              <a:rPr lang="en-IE" sz="2400" dirty="0"/>
            </a:br>
            <a:r>
              <a:rPr lang="en-IE" sz="2400" dirty="0"/>
              <a:t>to an </a:t>
            </a:r>
            <a:r>
              <a:rPr lang="en-IE" sz="2400" b="1" dirty="0" err="1"/>
              <a:t>ArrayList</a:t>
            </a:r>
            <a:r>
              <a:rPr lang="en-IE" sz="2400" b="1" dirty="0"/>
              <a:t> of Product</a:t>
            </a:r>
            <a:br>
              <a:rPr lang="en-IE" sz="2800" dirty="0"/>
            </a:br>
            <a:r>
              <a:rPr lang="en-IE" sz="1700" dirty="0"/>
              <a:t>from storing Products in an array </a:t>
            </a:r>
            <a:endParaRPr lang="en-IE" sz="2800" dirty="0"/>
          </a:p>
        </p:txBody>
      </p:sp>
    </p:spTree>
    <p:extLst>
      <p:ext uri="{BB962C8B-B14F-4D97-AF65-F5344CB8AC3E}">
        <p14:creationId xmlns:p14="http://schemas.microsoft.com/office/powerpoint/2010/main" val="86028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3404</TotalTime>
  <Words>2978</Words>
  <Application>Microsoft Macintosh PowerPoint</Application>
  <PresentationFormat>Widescreen</PresentationFormat>
  <Paragraphs>452</Paragraphs>
  <Slides>55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Calibri</vt:lpstr>
      <vt:lpstr>Courier New</vt:lpstr>
      <vt:lpstr>Office Theme</vt:lpstr>
      <vt:lpstr>More on ArrayLists</vt:lpstr>
      <vt:lpstr>Topic list</vt:lpstr>
      <vt:lpstr>RECAP: Shop V2.0</vt:lpstr>
      <vt:lpstr>RECAP: Shop V2.0</vt:lpstr>
      <vt:lpstr>RECAP: Shop V2.0</vt:lpstr>
      <vt:lpstr>RECAP: Shop V2.1</vt:lpstr>
      <vt:lpstr>RECAP: Shop V2.2</vt:lpstr>
      <vt:lpstr>Shop V3.0</vt:lpstr>
      <vt:lpstr>Shop V3.0 – changes to classes (refactoring)</vt:lpstr>
      <vt:lpstr>Product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Store</vt:lpstr>
      <vt:lpstr>PowerPoint Presentation</vt:lpstr>
      <vt:lpstr>Fields</vt:lpstr>
      <vt:lpstr>Declaring an ArrayList of Product</vt:lpstr>
      <vt:lpstr>Declaring an ArrayList of Product</vt:lpstr>
      <vt:lpstr>Methods (1)</vt:lpstr>
      <vt:lpstr>Add a product object  to an ArrayList of Product</vt:lpstr>
      <vt:lpstr>Add a product object  to an ArrayList of Product</vt:lpstr>
      <vt:lpstr>Add a product object  to an ArrayList of Product</vt:lpstr>
      <vt:lpstr>Methods (2)</vt:lpstr>
      <vt:lpstr>Print out the contents</vt:lpstr>
      <vt:lpstr>Print out the contents</vt:lpstr>
      <vt:lpstr>Print out the contents</vt:lpstr>
      <vt:lpstr>Methods (3)</vt:lpstr>
      <vt:lpstr>  Finding the Cheapest Product</vt:lpstr>
      <vt:lpstr>Finding the Cheapest Product  Algorithm (numbered steps)</vt:lpstr>
      <vt:lpstr>Finding the Cheapest Product  (step 1.)</vt:lpstr>
      <vt:lpstr>PowerPoint Presentation</vt:lpstr>
      <vt:lpstr>PowerPoint Presentation</vt:lpstr>
      <vt:lpstr>Working on step 1.1</vt:lpstr>
      <vt:lpstr>step 1.1</vt:lpstr>
      <vt:lpstr>Working on the for loop step 1.2</vt:lpstr>
      <vt:lpstr>step 1.2</vt:lpstr>
      <vt:lpstr>for each loop</vt:lpstr>
      <vt:lpstr>step 1.2.1</vt:lpstr>
      <vt:lpstr>step 1.2.1</vt:lpstr>
      <vt:lpstr>Step 1.2.1.1</vt:lpstr>
      <vt:lpstr>Step 1.2.1.1</vt:lpstr>
      <vt:lpstr>Working on the last step, 1.3</vt:lpstr>
      <vt:lpstr>step, 1.3</vt:lpstr>
      <vt:lpstr>Methods </vt:lpstr>
      <vt:lpstr>driver</vt:lpstr>
      <vt:lpstr>PowerPoint Presentation</vt:lpstr>
      <vt:lpstr>PowerPoint Presentation</vt:lpstr>
      <vt:lpstr>PowerPoint Presentation</vt:lpstr>
      <vt:lpstr>PowerPoint Presentation</vt:lpstr>
      <vt:lpstr>Collections</vt:lpstr>
      <vt:lpstr>ArrayList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Abstraction and Modularization</dc:title>
  <dc:creator>Siobhan Drohan</dc:creator>
  <cp:lastModifiedBy>Mairead Meagher</cp:lastModifiedBy>
  <cp:revision>368</cp:revision>
  <cp:lastPrinted>2018-03-17T18:36:27Z</cp:lastPrinted>
  <dcterms:created xsi:type="dcterms:W3CDTF">2006-08-16T00:00:00Z</dcterms:created>
  <dcterms:modified xsi:type="dcterms:W3CDTF">2025-02-03T17:14:49Z</dcterms:modified>
</cp:coreProperties>
</file>